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75" r:id="rId5"/>
    <p:sldId id="299" r:id="rId6"/>
    <p:sldId id="297" r:id="rId7"/>
    <p:sldId id="310" r:id="rId8"/>
    <p:sldId id="276" r:id="rId9"/>
    <p:sldId id="313" r:id="rId10"/>
    <p:sldId id="315" r:id="rId11"/>
    <p:sldId id="262" r:id="rId12"/>
    <p:sldId id="270" r:id="rId13"/>
    <p:sldId id="271" r:id="rId14"/>
    <p:sldId id="279" r:id="rId15"/>
    <p:sldId id="320" r:id="rId16"/>
    <p:sldId id="316" r:id="rId17"/>
    <p:sldId id="317" r:id="rId18"/>
    <p:sldId id="318" r:id="rId19"/>
    <p:sldId id="268" r:id="rId20"/>
    <p:sldId id="269" r:id="rId21"/>
    <p:sldId id="322" r:id="rId22"/>
    <p:sldId id="323" r:id="rId23"/>
    <p:sldId id="324" r:id="rId24"/>
    <p:sldId id="274" r:id="rId25"/>
    <p:sldId id="307" r:id="rId26"/>
    <p:sldId id="308" r:id="rId27"/>
    <p:sldId id="309" r:id="rId28"/>
    <p:sldId id="303" r:id="rId29"/>
    <p:sldId id="304" r:id="rId30"/>
    <p:sldId id="305" r:id="rId31"/>
    <p:sldId id="321" r:id="rId32"/>
    <p:sldId id="306" r:id="rId33"/>
    <p:sldId id="263" r:id="rId34"/>
    <p:sldId id="265" r:id="rId35"/>
    <p:sldId id="264" r:id="rId36"/>
    <p:sldId id="266" r:id="rId37"/>
    <p:sldId id="277" r:id="rId38"/>
    <p:sldId id="278" r:id="rId39"/>
    <p:sldId id="289" r:id="rId40"/>
    <p:sldId id="287" r:id="rId41"/>
    <p:sldId id="286" r:id="rId42"/>
    <p:sldId id="285" r:id="rId43"/>
    <p:sldId id="312" r:id="rId44"/>
    <p:sldId id="311" r:id="rId45"/>
    <p:sldId id="302" r:id="rId46"/>
    <p:sldId id="301" r:id="rId47"/>
    <p:sldId id="290" r:id="rId48"/>
    <p:sldId id="28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414" autoAdjust="0"/>
    <p:restoredTop sz="94653" autoAdjust="0"/>
  </p:normalViewPr>
  <p:slideViewPr>
    <p:cSldViewPr>
      <p:cViewPr>
        <p:scale>
          <a:sx n="50" d="100"/>
          <a:sy n="50" d="100"/>
        </p:scale>
        <p:origin x="-3384" y="-13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9AC0-231C-4273-8A7B-FCE1A5E06DE4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65443-4334-4EE8-B555-6C539FFD0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2ABE7-E0E0-4F21-93DE-1D49B9C101B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03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78D63-C086-4C1C-BAE4-B2A79273326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19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78D63-C086-4C1C-BAE4-B2A79273326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96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65443-4334-4EE8-B555-6C539FFD0A0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88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78D63-C086-4C1C-BAE4-B2A792733267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78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78D63-C086-4C1C-BAE4-B2A792733267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120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841" y="11"/>
            <a:ext cx="4709160" cy="6855737"/>
          </a:xfrm>
          <a:prstGeom prst="rect">
            <a:avLst/>
          </a:prstGeom>
        </p:spPr>
      </p:pic>
      <p:sp>
        <p:nvSpPr>
          <p:cNvPr id="16" name="object 3"/>
          <p:cNvSpPr/>
          <p:nvPr userDrawn="1"/>
        </p:nvSpPr>
        <p:spPr>
          <a:xfrm>
            <a:off x="4361506" y="827508"/>
            <a:ext cx="4782494" cy="5076828"/>
          </a:xfrm>
          <a:custGeom>
            <a:avLst/>
            <a:gdLst/>
            <a:ahLst/>
            <a:cxnLst/>
            <a:rect l="l" t="t" r="r" b="b"/>
            <a:pathLst>
              <a:path w="9024619" h="7185025">
                <a:moveTo>
                  <a:pt x="9024201" y="7184707"/>
                </a:moveTo>
                <a:lnTo>
                  <a:pt x="0" y="7184707"/>
                </a:lnTo>
                <a:lnTo>
                  <a:pt x="1527157" y="0"/>
                </a:lnTo>
                <a:lnTo>
                  <a:pt x="9024201" y="0"/>
                </a:lnTo>
                <a:lnTo>
                  <a:pt x="9024201" y="7184707"/>
                </a:lnTo>
                <a:close/>
              </a:path>
            </a:pathLst>
          </a:custGeom>
          <a:solidFill>
            <a:srgbClr val="682C91">
              <a:alpha val="89804"/>
            </a:srgbClr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19" name="object 18"/>
          <p:cNvSpPr/>
          <p:nvPr userDrawn="1"/>
        </p:nvSpPr>
        <p:spPr>
          <a:xfrm>
            <a:off x="4289748" y="1162515"/>
            <a:ext cx="4854170" cy="4858320"/>
          </a:xfrm>
          <a:custGeom>
            <a:avLst/>
            <a:gdLst/>
            <a:ahLst/>
            <a:cxnLst/>
            <a:rect l="l" t="t" r="r" b="b"/>
            <a:pathLst>
              <a:path w="9159875" h="6875780">
                <a:moveTo>
                  <a:pt x="9159608" y="6875284"/>
                </a:moveTo>
                <a:lnTo>
                  <a:pt x="0" y="6875284"/>
                </a:lnTo>
                <a:lnTo>
                  <a:pt x="1461387" y="0"/>
                </a:lnTo>
                <a:lnTo>
                  <a:pt x="9159606" y="0"/>
                </a:lnTo>
                <a:lnTo>
                  <a:pt x="9159608" y="6875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451882" y="6256931"/>
            <a:ext cx="256778" cy="342180"/>
            <a:chOff x="864000" y="8873273"/>
            <a:chExt cx="474628" cy="474364"/>
          </a:xfrm>
        </p:grpSpPr>
        <p:sp>
          <p:nvSpPr>
            <p:cNvPr id="35" name="object 6"/>
            <p:cNvSpPr/>
            <p:nvPr userDrawn="1"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 sz="1351" dirty="0"/>
            </a:p>
          </p:txBody>
        </p:sp>
        <p:sp>
          <p:nvSpPr>
            <p:cNvPr id="36" name="object 7"/>
            <p:cNvSpPr/>
            <p:nvPr userDrawn="1"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 sz="1351" dirty="0"/>
            </a:p>
          </p:txBody>
        </p:sp>
        <p:sp>
          <p:nvSpPr>
            <p:cNvPr id="37" name="object 8"/>
            <p:cNvSpPr/>
            <p:nvPr userDrawn="1"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 sz="1351" dirty="0"/>
            </a:p>
          </p:txBody>
        </p:sp>
        <p:sp>
          <p:nvSpPr>
            <p:cNvPr id="38" name="object 9"/>
            <p:cNvSpPr/>
            <p:nvPr userDrawn="1"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 sz="1351" dirty="0"/>
            </a:p>
          </p:txBody>
        </p:sp>
      </p:grpSp>
      <p:sp>
        <p:nvSpPr>
          <p:cNvPr id="39" name="object 10"/>
          <p:cNvSpPr/>
          <p:nvPr userDrawn="1"/>
        </p:nvSpPr>
        <p:spPr>
          <a:xfrm>
            <a:off x="8401057" y="6246101"/>
            <a:ext cx="102864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41" name="Номер слайда 5"/>
          <p:cNvSpPr>
            <a:spLocks noGrp="1"/>
          </p:cNvSpPr>
          <p:nvPr userDrawn="1">
            <p:ph type="sldNum" sz="quarter" idx="23"/>
          </p:nvPr>
        </p:nvSpPr>
        <p:spPr>
          <a:xfrm>
            <a:off x="6698534" y="6273811"/>
            <a:ext cx="2057400" cy="365125"/>
          </a:xfrm>
        </p:spPr>
        <p:txBody>
          <a:bodyPr/>
          <a:lstStyle>
            <a:lvl1pPr>
              <a:defRPr sz="18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88B193ED-D6D3-470B-9F8A-154BF2839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12"/>
          <p:cNvSpPr/>
          <p:nvPr userDrawn="1"/>
        </p:nvSpPr>
        <p:spPr>
          <a:xfrm>
            <a:off x="2891531" y="1708392"/>
            <a:ext cx="826163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17" name="object 11"/>
          <p:cNvSpPr/>
          <p:nvPr userDrawn="1"/>
        </p:nvSpPr>
        <p:spPr>
          <a:xfrm>
            <a:off x="453691" y="1"/>
            <a:ext cx="141251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18" name="Текст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9616" y="239859"/>
            <a:ext cx="4919616" cy="392601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21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3896" y="552290"/>
            <a:ext cx="4919616" cy="392601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5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42706758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01">
          <p15:clr>
            <a:srgbClr val="FBAE40"/>
          </p15:clr>
        </p15:guide>
        <p15:guide id="2" pos="5995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4FB7E-2C92-4044-A6F6-D60C0C47C7E8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5661E-FB8D-498A-A3ED-C1935C196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2602652"/>
            <a:ext cx="6912768" cy="3884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3209"/>
            <a:ext cx="3711344" cy="10801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7056" y="1340768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Proxima Nova ExCn Rg"/>
              </a:rPr>
              <a:t>АО </a:t>
            </a:r>
            <a:r>
              <a:rPr lang="ru-RU" sz="2800" dirty="0">
                <a:solidFill>
                  <a:srgbClr val="002060"/>
                </a:solidFill>
                <a:latin typeface="Proxima Nova ExCn Rg"/>
              </a:rPr>
              <a:t>«Промышленные технологии»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Proxima Nova ExCn Rg"/>
              </a:rPr>
              <a:t>производственная кооперация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Proxima Nova ExCn Rg"/>
              </a:rPr>
              <a:t>с ООО «Югорский Машиностроительный Завод»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138771" y="4293096"/>
            <a:ext cx="2784076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err="1" smtClean="0">
                <a:solidFill>
                  <a:srgbClr val="C00000"/>
                </a:solidFill>
                <a:latin typeface="Arial Narrow" pitchFamily="34" charset="0"/>
              </a:rPr>
              <a:t>Электроэрозийный</a:t>
            </a:r>
            <a:r>
              <a:rPr lang="ru-RU" sz="2800" b="0" dirty="0" smtClean="0">
                <a:solidFill>
                  <a:srgbClr val="C00000"/>
                </a:solidFill>
                <a:latin typeface="Arial Narrow" pitchFamily="34" charset="0"/>
              </a:rPr>
              <a:t> парк</a:t>
            </a:r>
            <a:endParaRPr lang="ru-RU" sz="2800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8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8"/>
          <a:stretch/>
        </p:blipFill>
        <p:spPr>
          <a:xfrm>
            <a:off x="5227829" y="1146130"/>
            <a:ext cx="3125099" cy="2511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75" t="12201" r="8263"/>
          <a:stretch/>
        </p:blipFill>
        <p:spPr>
          <a:xfrm>
            <a:off x="1035951" y="464251"/>
            <a:ext cx="3506315" cy="32219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51"/>
          <a:stretch/>
        </p:blipFill>
        <p:spPr>
          <a:xfrm>
            <a:off x="4210117" y="3936246"/>
            <a:ext cx="4142811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2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2839" y="507083"/>
            <a:ext cx="764319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Производство криогенных ёмкостей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41599" y="3720406"/>
            <a:ext cx="4040188" cy="639762"/>
          </a:xfrm>
        </p:spPr>
        <p:txBody>
          <a:bodyPr/>
          <a:lstStyle/>
          <a:p>
            <a:r>
              <a:rPr lang="ru-RU" b="0" dirty="0" smtClean="0">
                <a:solidFill>
                  <a:srgbClr val="C00000"/>
                </a:solidFill>
                <a:latin typeface="Arial Narrow" pitchFamily="34" charset="0"/>
              </a:rPr>
              <a:t>Подготовка обечаек</a:t>
            </a:r>
            <a:endParaRPr lang="ru-RU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3" name="Содержимое 12" descr="IMG-20200715-WA001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1556792"/>
            <a:ext cx="4327228" cy="2163614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122748" y="6023479"/>
            <a:ext cx="4041775" cy="639762"/>
          </a:xfrm>
        </p:spPr>
        <p:txBody>
          <a:bodyPr/>
          <a:lstStyle/>
          <a:p>
            <a:r>
              <a:rPr lang="ru-RU" b="0" dirty="0" smtClean="0">
                <a:solidFill>
                  <a:srgbClr val="C00000"/>
                </a:solidFill>
                <a:latin typeface="Arial Narrow" pitchFamily="34" charset="0"/>
              </a:rPr>
              <a:t>Сборка сосудов</a:t>
            </a:r>
            <a:endParaRPr lang="ru-RU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4" name="Содержимое 13" descr="IMG-20200715-WA001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54377" y="1556793"/>
            <a:ext cx="4328021" cy="216401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8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1" b="12201"/>
          <a:stretch/>
        </p:blipFill>
        <p:spPr>
          <a:xfrm>
            <a:off x="4654377" y="3933440"/>
            <a:ext cx="4359749" cy="2197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GON777\Desktop\фото\IMG-20200604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841284"/>
            <a:ext cx="4441190" cy="2158141"/>
          </a:xfrm>
          <a:prstGeom prst="rect">
            <a:avLst/>
          </a:prstGeom>
          <a:noFill/>
        </p:spPr>
      </p:pic>
      <p:pic>
        <p:nvPicPr>
          <p:cNvPr id="3075" name="Picture 3" descr="C:\Users\ARGON777\Desktop\фото\IMG-20200715-WA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472035"/>
            <a:ext cx="4345977" cy="2172989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214290"/>
            <a:ext cx="2072726" cy="656200"/>
          </a:xfrm>
          <a:prstGeom prst="rect">
            <a:avLst/>
          </a:prstGeom>
        </p:spPr>
      </p:pic>
      <p:sp>
        <p:nvSpPr>
          <p:cNvPr id="15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1218113" y="6160333"/>
            <a:ext cx="3537719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b="0" dirty="0" smtClean="0">
                <a:solidFill>
                  <a:srgbClr val="C00000"/>
                </a:solidFill>
                <a:latin typeface="Arial Narrow" pitchFamily="34" charset="0"/>
              </a:rPr>
              <a:t>Сборка сосудов</a:t>
            </a:r>
            <a:endParaRPr lang="ru-RU" sz="2400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9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286673" y="697007"/>
            <a:ext cx="5400600" cy="58505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solidFill>
                  <a:srgbClr val="002060"/>
                </a:solidFill>
              </a:rPr>
              <a:t>Производство криогенных ёмкостей</a:t>
            </a:r>
            <a:endParaRPr lang="ru-RU" sz="3600" b="0" dirty="0">
              <a:solidFill>
                <a:srgbClr val="002060"/>
              </a:solidFill>
            </a:endParaRPr>
          </a:p>
        </p:txBody>
      </p:sp>
      <p:pic>
        <p:nvPicPr>
          <p:cNvPr id="13" name="Содержимое 9" descr="WhatsApp Image 2021-06-16 at 08.31.41.jpe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66314" y="2037364"/>
            <a:ext cx="3294620" cy="4392826"/>
          </a:xfrm>
        </p:spPr>
      </p:pic>
      <p:sp>
        <p:nvSpPr>
          <p:cNvPr id="16" name="Текст 8"/>
          <p:cNvSpPr>
            <a:spLocks noGrp="1"/>
          </p:cNvSpPr>
          <p:nvPr>
            <p:ph type="body" sz="half" idx="2"/>
          </p:nvPr>
        </p:nvSpPr>
        <p:spPr>
          <a:xfrm>
            <a:off x="4596269" y="870490"/>
            <a:ext cx="4434711" cy="135975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Установка волногасителей в </a:t>
            </a:r>
            <a:r>
              <a:rPr lang="ru-RU" sz="2400" dirty="0" err="1" smtClean="0">
                <a:solidFill>
                  <a:srgbClr val="C00000"/>
                </a:solidFill>
              </a:rPr>
              <a:t>интермодальный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ISO</a:t>
            </a:r>
            <a:r>
              <a:rPr lang="ru-RU" sz="2400" dirty="0" smtClean="0">
                <a:solidFill>
                  <a:srgbClr val="C00000"/>
                </a:solidFill>
              </a:rPr>
              <a:t>-контейнер для перевозки СПГ 45 м3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0"/>
            <a:ext cx="2715668" cy="859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459564"/>
            <a:ext cx="6984776" cy="1047159"/>
          </a:xfrm>
          <a:prstGeom prst="rect">
            <a:avLst/>
          </a:prstGeom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10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00" b="21650"/>
          <a:stretch/>
        </p:blipFill>
        <p:spPr>
          <a:xfrm>
            <a:off x="5884158" y="1450304"/>
            <a:ext cx="3056866" cy="2268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19551" r="11413" b="36350"/>
          <a:stretch/>
        </p:blipFill>
        <p:spPr>
          <a:xfrm>
            <a:off x="107504" y="1450304"/>
            <a:ext cx="5606336" cy="2160240"/>
          </a:xfrm>
          <a:prstGeom prst="rect">
            <a:avLst/>
          </a:prstGeom>
        </p:spPr>
      </p:pic>
      <p:sp>
        <p:nvSpPr>
          <p:cNvPr id="12" name="Текст 10"/>
          <p:cNvSpPr txBox="1">
            <a:spLocks/>
          </p:cNvSpPr>
          <p:nvPr/>
        </p:nvSpPr>
        <p:spPr>
          <a:xfrm>
            <a:off x="4530350" y="4573672"/>
            <a:ext cx="1265786" cy="799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Narrow" pitchFamily="34" charset="0"/>
              </a:rPr>
              <a:t>Сборка ППЦ</a:t>
            </a:r>
            <a:endParaRPr lang="ru-RU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3" t="11151" b="20600"/>
          <a:stretch/>
        </p:blipFill>
        <p:spPr>
          <a:xfrm>
            <a:off x="332198" y="3737923"/>
            <a:ext cx="4198152" cy="2715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37" b="19863"/>
          <a:stretch/>
        </p:blipFill>
        <p:spPr>
          <a:xfrm>
            <a:off x="5957764" y="3960198"/>
            <a:ext cx="2983260" cy="2380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007855" y="5781655"/>
            <a:ext cx="6578845" cy="109652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На предприятии специалисты, оборудование и технологии сварки аттестованы по НАКС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0"/>
            <a:ext cx="2715668" cy="859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6629"/>
            <a:ext cx="7645047" cy="1146147"/>
          </a:xfrm>
          <a:prstGeom prst="rect">
            <a:avLst/>
          </a:prstGeom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11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248037"/>
            <a:ext cx="3348935" cy="4557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222422"/>
            <a:ext cx="3274717" cy="45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9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389266" y="218835"/>
            <a:ext cx="5754370" cy="1217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solidFill>
                  <a:srgbClr val="002060"/>
                </a:solidFill>
              </a:rPr>
              <a:t>Производство метановых  </a:t>
            </a:r>
            <a:r>
              <a:rPr lang="ru-RU" sz="3600" b="0" dirty="0" err="1" smtClean="0">
                <a:solidFill>
                  <a:srgbClr val="002060"/>
                </a:solidFill>
              </a:rPr>
              <a:t>газовозов</a:t>
            </a:r>
            <a:r>
              <a:rPr lang="ru-RU" sz="3600" b="0" dirty="0" smtClean="0">
                <a:solidFill>
                  <a:srgbClr val="002060"/>
                </a:solidFill>
              </a:rPr>
              <a:t> СПГ типа </a:t>
            </a:r>
            <a:r>
              <a:rPr lang="ru-RU" sz="3600" b="0" dirty="0" smtClean="0">
                <a:solidFill>
                  <a:srgbClr val="C00000"/>
                </a:solidFill>
              </a:rPr>
              <a:t>КППЦ-50</a:t>
            </a: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6" y="1775478"/>
            <a:ext cx="8215181" cy="3247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6408" y="5157192"/>
            <a:ext cx="7597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Объём перевозимого </a:t>
            </a:r>
            <a:r>
              <a:rPr lang="ru-RU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СПГ </a:t>
            </a:r>
            <a:r>
              <a:rPr lang="ru-RU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фактический при проценте заполнения 85</a:t>
            </a:r>
            <a:r>
              <a:rPr lang="ru-RU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% - не менее 17,8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тн</a:t>
            </a:r>
            <a:r>
              <a:rPr lang="ru-RU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(в зависимости от плотности метана) </a:t>
            </a:r>
            <a:endParaRPr lang="ru-RU" sz="28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3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611560" y="908720"/>
            <a:ext cx="3960440" cy="1837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solidFill>
                  <a:srgbClr val="002060"/>
                </a:solidFill>
              </a:rPr>
              <a:t>Производство </a:t>
            </a:r>
            <a:r>
              <a:rPr lang="ru-RU" sz="3600" b="0" dirty="0" err="1" smtClean="0">
                <a:solidFill>
                  <a:srgbClr val="002060"/>
                </a:solidFill>
              </a:rPr>
              <a:t>криоПАГЗ</a:t>
            </a:r>
            <a:r>
              <a:rPr lang="ru-RU" sz="3600" b="0" dirty="0" smtClean="0">
                <a:solidFill>
                  <a:srgbClr val="002060"/>
                </a:solidFill>
              </a:rPr>
              <a:t> типа </a:t>
            </a:r>
            <a:r>
              <a:rPr lang="ru-RU" sz="3600" b="0" dirty="0" smtClean="0">
                <a:solidFill>
                  <a:srgbClr val="C00000"/>
                </a:solidFill>
              </a:rPr>
              <a:t>КМТЗК-20  и </a:t>
            </a:r>
          </a:p>
          <a:p>
            <a:r>
              <a:rPr lang="ru-RU" sz="3600" b="0" dirty="0" smtClean="0">
                <a:solidFill>
                  <a:srgbClr val="C00000"/>
                </a:solidFill>
              </a:rPr>
              <a:t>КМТЗК-40</a:t>
            </a:r>
            <a:endParaRPr lang="ru-RU" sz="3600" b="0" dirty="0">
              <a:solidFill>
                <a:srgbClr val="C00000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2" t="11950" r="10756" b="5592"/>
          <a:stretch/>
        </p:blipFill>
        <p:spPr>
          <a:xfrm>
            <a:off x="5004048" y="1078583"/>
            <a:ext cx="4032448" cy="28983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408" t="9877" b="14395"/>
          <a:stretch/>
        </p:blipFill>
        <p:spPr>
          <a:xfrm>
            <a:off x="251520" y="3501008"/>
            <a:ext cx="5075749" cy="311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7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202572" y="100123"/>
            <a:ext cx="4954195" cy="945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solidFill>
                  <a:srgbClr val="002060"/>
                </a:solidFill>
              </a:rPr>
              <a:t>ОТТС  на КМТЗК-40 и </a:t>
            </a:r>
          </a:p>
          <a:p>
            <a:r>
              <a:rPr lang="ru-RU" sz="2800" b="0" dirty="0" smtClean="0">
                <a:solidFill>
                  <a:srgbClr val="002060"/>
                </a:solidFill>
              </a:rPr>
              <a:t>КППЦ-50 (3-х </a:t>
            </a:r>
            <a:r>
              <a:rPr lang="ru-RU" sz="2800" b="0" dirty="0" err="1" smtClean="0">
                <a:solidFill>
                  <a:srgbClr val="002060"/>
                </a:solidFill>
              </a:rPr>
              <a:t>осная</a:t>
            </a:r>
            <a:r>
              <a:rPr lang="ru-RU" sz="2800" b="0" dirty="0" smtClean="0">
                <a:solidFill>
                  <a:srgbClr val="002060"/>
                </a:solidFill>
              </a:rPr>
              <a:t>)</a:t>
            </a:r>
            <a:endParaRPr lang="ru-RU" sz="2800" b="0" dirty="0">
              <a:solidFill>
                <a:srgbClr val="002060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193869" y="6261905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78583"/>
            <a:ext cx="3765405" cy="5302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971538"/>
            <a:ext cx="3731970" cy="5181606"/>
          </a:xfrm>
          <a:prstGeom prst="rect">
            <a:avLst/>
          </a:prstGeom>
        </p:spPr>
      </p:pic>
      <p:sp>
        <p:nvSpPr>
          <p:cNvPr id="11" name="Заголовок 7"/>
          <p:cNvSpPr txBox="1">
            <a:spLocks/>
          </p:cNvSpPr>
          <p:nvPr/>
        </p:nvSpPr>
        <p:spPr>
          <a:xfrm>
            <a:off x="4188008" y="6134189"/>
            <a:ext cx="4968552" cy="641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0" dirty="0" smtClean="0">
                <a:solidFill>
                  <a:srgbClr val="002060"/>
                </a:solidFill>
              </a:rPr>
              <a:t>ОТТС  на КМТЗК-20 (2-х </a:t>
            </a:r>
            <a:r>
              <a:rPr lang="ru-RU" sz="2800" b="0" dirty="0" err="1" smtClean="0">
                <a:solidFill>
                  <a:srgbClr val="002060"/>
                </a:solidFill>
              </a:rPr>
              <a:t>осная</a:t>
            </a:r>
            <a:r>
              <a:rPr lang="ru-RU" sz="2800" b="0" dirty="0" smtClean="0">
                <a:solidFill>
                  <a:srgbClr val="002060"/>
                </a:solidFill>
              </a:rPr>
              <a:t>)</a:t>
            </a:r>
            <a:endParaRPr lang="ru-RU" sz="28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41" y="188640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788024" y="4419447"/>
            <a:ext cx="4183345" cy="18726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solidFill>
                  <a:srgbClr val="002060"/>
                </a:solidFill>
              </a:rPr>
              <a:t>Заключение </a:t>
            </a:r>
            <a:r>
              <a:rPr lang="ru-RU" sz="2800" b="0" dirty="0" err="1" smtClean="0">
                <a:solidFill>
                  <a:srgbClr val="002060"/>
                </a:solidFill>
              </a:rPr>
              <a:t>Минпромторга</a:t>
            </a:r>
            <a:r>
              <a:rPr lang="ru-RU" sz="2800" b="0" dirty="0" smtClean="0">
                <a:solidFill>
                  <a:srgbClr val="002060"/>
                </a:solidFill>
              </a:rPr>
              <a:t> России на соответствие </a:t>
            </a:r>
            <a:r>
              <a:rPr lang="ru-RU" sz="2800" b="0" dirty="0" err="1" smtClean="0">
                <a:solidFill>
                  <a:srgbClr val="002060"/>
                </a:solidFill>
              </a:rPr>
              <a:t>Постан</a:t>
            </a:r>
            <a:r>
              <a:rPr lang="ru-RU" sz="2800" b="0" dirty="0" smtClean="0">
                <a:solidFill>
                  <a:srgbClr val="002060"/>
                </a:solidFill>
              </a:rPr>
              <a:t>. 719 продуктов КМТЗК и КППЦ</a:t>
            </a:r>
            <a:endParaRPr lang="ru-RU" sz="2800" b="0" dirty="0">
              <a:solidFill>
                <a:srgbClr val="002060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193869" y="6261905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23" y="1076730"/>
            <a:ext cx="3864430" cy="5288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04664"/>
            <a:ext cx="3801006" cy="38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3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171" y="1838169"/>
            <a:ext cx="4257676" cy="727058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rgbClr val="C00000"/>
                </a:solidFill>
                <a:latin typeface="Arial Narrow" pitchFamily="34" charset="0"/>
              </a:rPr>
              <a:t>Метановый заправщик 16 м3</a:t>
            </a:r>
            <a:endParaRPr lang="ru-RU" sz="2400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" name="Содержимое 3" descr="WhatsApp Image 2021-06-15 at 10.21.1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772816"/>
            <a:ext cx="3923238" cy="230490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pic>
        <p:nvPicPr>
          <p:cNvPr id="4098" name="Picture 2" descr="C:\Users\ARGON777\Desktop\фото\WhatsApp Image 2021-06-16 at 08.45.18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847" y="4221088"/>
            <a:ext cx="4034301" cy="2266142"/>
          </a:xfrm>
          <a:prstGeom prst="rect">
            <a:avLst/>
          </a:prstGeom>
          <a:noFill/>
        </p:spPr>
      </p:pic>
      <p:pic>
        <p:nvPicPr>
          <p:cNvPr id="4099" name="Picture 3" descr="C:\Users\ARGON777\Desktop\фото\WhatsApp Image 2021-06-16 at 08.45.10.jpeg"/>
          <p:cNvPicPr>
            <a:picLocks noChangeAspect="1" noChangeArrowheads="1"/>
          </p:cNvPicPr>
          <p:nvPr/>
        </p:nvPicPr>
        <p:blipFill rotWithShape="1">
          <a:blip r:embed="rId5"/>
          <a:srcRect l="22788" t="-1293" r="15684" b="12154"/>
          <a:stretch/>
        </p:blipFill>
        <p:spPr bwMode="auto">
          <a:xfrm>
            <a:off x="323528" y="2924944"/>
            <a:ext cx="4378919" cy="3568502"/>
          </a:xfrm>
          <a:prstGeom prst="rect">
            <a:avLst/>
          </a:prstGeom>
          <a:noFill/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74328" y="668074"/>
            <a:ext cx="430691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solidFill>
                  <a:srgbClr val="002060"/>
                </a:solidFill>
              </a:rPr>
              <a:t>Производство </a:t>
            </a:r>
            <a:r>
              <a:rPr lang="ru-RU" sz="3600" b="0" dirty="0" err="1" smtClean="0">
                <a:solidFill>
                  <a:srgbClr val="002060"/>
                </a:solidFill>
              </a:rPr>
              <a:t>криоПАГЗ</a:t>
            </a:r>
            <a:r>
              <a:rPr lang="ru-RU" sz="3600" b="0" dirty="0" smtClean="0">
                <a:solidFill>
                  <a:srgbClr val="002060"/>
                </a:solidFill>
              </a:rPr>
              <a:t> и </a:t>
            </a:r>
            <a:r>
              <a:rPr lang="ru-RU" sz="3600" b="0" dirty="0" err="1" smtClean="0">
                <a:solidFill>
                  <a:srgbClr val="002060"/>
                </a:solidFill>
              </a:rPr>
              <a:t>криоАЗС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57166"/>
            <a:ext cx="3543328" cy="72705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О ПРЕДПРИЯТИИ</a:t>
            </a:r>
            <a:endParaRPr lang="ru-RU" sz="3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13976" y="1340768"/>
            <a:ext cx="3465513" cy="518457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ООО «Югорский Машиностроительный Завод»: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1. Является специализированным предприятием по мало и  средне-тоннажным криогенным технологиям, по разработке и производству различного криогенного оборудования. 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2. Владеет технологиями по производству криогенных резервуаров вертикального, горизонтального и транспортного исполнения. 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3. Оказывает комплексные услуги по проектированию и строительству резервуарных парков, промышленных криогенных объектов в различных отраслях народного хозяйства.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4. Имеет на свою продукцию все разрешительные документы и сертификаты. 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7" name="Содержимое 6">
            <a:extLst>
              <a:ext uri="{FF2B5EF4-FFF2-40B4-BE49-F238E27FC236}">
                <a16:creationId xmlns:a16="http://schemas.microsoft.com/office/drawing/2014/main" xmlns="" id="{0045B9BA-48D1-4D59-8B28-2D2778126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916832"/>
            <a:ext cx="5034143" cy="4286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90161" y="4725144"/>
            <a:ext cx="3888432" cy="151216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Ёмкость хранения и выдачи жидкого азота 20 м3 контейнерного типа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WhatsApp Image 2021-06-16 at 08.31.42 (2).jpeg"/>
          <p:cNvPicPr>
            <a:picLocks noChangeAspect="1"/>
          </p:cNvPicPr>
          <p:nvPr/>
        </p:nvPicPr>
        <p:blipFill rotWithShape="1">
          <a:blip r:embed="rId2"/>
          <a:srcRect r="19622"/>
          <a:stretch/>
        </p:blipFill>
        <p:spPr>
          <a:xfrm>
            <a:off x="211124" y="1951233"/>
            <a:ext cx="4397165" cy="2658374"/>
          </a:xfrm>
          <a:prstGeom prst="rect">
            <a:avLst/>
          </a:prstGeom>
        </p:spPr>
      </p:pic>
      <p:pic>
        <p:nvPicPr>
          <p:cNvPr id="9" name="Рисунок 8" descr="WhatsApp Image 2021-06-16 at 08.31.42.jpeg"/>
          <p:cNvPicPr>
            <a:picLocks noChangeAspect="1"/>
          </p:cNvPicPr>
          <p:nvPr/>
        </p:nvPicPr>
        <p:blipFill rotWithShape="1">
          <a:blip r:embed="rId3"/>
          <a:srcRect r="6956"/>
          <a:stretch/>
        </p:blipFill>
        <p:spPr>
          <a:xfrm>
            <a:off x="4862162" y="1140899"/>
            <a:ext cx="3998411" cy="2088232"/>
          </a:xfrm>
          <a:prstGeom prst="rect">
            <a:avLst/>
          </a:prstGeom>
        </p:spPr>
      </p:pic>
      <p:pic>
        <p:nvPicPr>
          <p:cNvPr id="2050" name="Picture 2" descr="C:\Users\ARGON777\Desktop\фото\WhatsApp Image 2021-06-16 at 08.31.43.jpeg"/>
          <p:cNvPicPr>
            <a:picLocks noChangeAspect="1" noChangeArrowheads="1"/>
          </p:cNvPicPr>
          <p:nvPr/>
        </p:nvPicPr>
        <p:blipFill rotWithShape="1">
          <a:blip r:embed="rId4"/>
          <a:srcRect l="19587" r="21350"/>
          <a:stretch/>
        </p:blipFill>
        <p:spPr bwMode="auto">
          <a:xfrm>
            <a:off x="4864999" y="3356992"/>
            <a:ext cx="3992736" cy="3284984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0"/>
            <a:ext cx="2715668" cy="859748"/>
          </a:xfrm>
          <a:prstGeom prst="rect">
            <a:avLst/>
          </a:prstGeom>
        </p:spPr>
      </p:pic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395536" y="692696"/>
            <a:ext cx="5040560" cy="1143000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2060"/>
                </a:solidFill>
              </a:rPr>
              <a:t>Производство танк-контейнеров для сжиженных газов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251520" y="6165304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25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2F0463A-D6F7-4BCB-9D36-D4DABCAED20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7893395" y="5726451"/>
            <a:ext cx="393356" cy="273844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ctr" defTabSz="342900">
              <a:defRPr/>
            </a:pPr>
            <a:fld id="{88B193ED-D6D3-470B-9F8A-154BF2839BE6}" type="slidenum"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342900">
                <a:defRPr/>
              </a:pPr>
              <a:t>21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9B51F4-2EDE-43D8-BBC4-49761E5593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458" y="1018113"/>
            <a:ext cx="4898570" cy="376756"/>
          </a:xfrm>
          <a:solidFill>
            <a:schemeClr val="bg1"/>
          </a:solidFill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Автономные СПГ- энергетические комплексы мощностью 1000 кВт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6A1F5E1-DDD3-43B0-AF46-DD15505E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40" y="838580"/>
            <a:ext cx="1410511" cy="522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0BDFAD-65D0-908E-A735-8A6D5D202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" r="2212"/>
          <a:stretch/>
        </p:blipFill>
        <p:spPr>
          <a:xfrm>
            <a:off x="49415" y="1892181"/>
            <a:ext cx="4581388" cy="2689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528660-C9CF-BA67-2E17-0FB37751EDC6}"/>
              </a:ext>
            </a:extLst>
          </p:cNvPr>
          <p:cNvPicPr/>
          <p:nvPr/>
        </p:nvPicPr>
        <p:blipFill rotWithShape="1">
          <a:blip r:embed="rId4"/>
          <a:srcRect l="11590" t="28016" r="52228" b="43339"/>
          <a:stretch/>
        </p:blipFill>
        <p:spPr bwMode="auto">
          <a:xfrm>
            <a:off x="4657894" y="1892181"/>
            <a:ext cx="4436692" cy="2492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2699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2F0463A-D6F7-4BCB-9D36-D4DABCAED20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7893395" y="5726451"/>
            <a:ext cx="393356" cy="273844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ctr" defTabSz="342900">
              <a:defRPr/>
            </a:pPr>
            <a:fld id="{88B193ED-D6D3-470B-9F8A-154BF2839BE6}" type="slidenum"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342900">
                <a:defRPr/>
              </a:pPr>
              <a:t>22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9B51F4-2EDE-43D8-BBC4-49761E5593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1144" y="983901"/>
            <a:ext cx="4704542" cy="376756"/>
          </a:xfrm>
          <a:solidFill>
            <a:schemeClr val="bg1"/>
          </a:solidFill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Автономные СПГ- энергетические комплексы мощностью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кВт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6A1F5E1-DDD3-43B0-AF46-DD15505E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40" y="838580"/>
            <a:ext cx="1410511" cy="5220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6277CE-07CE-7E01-D56E-5E5C7829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5" t="4664" r="10180" b="22458"/>
          <a:stretch/>
        </p:blipFill>
        <p:spPr>
          <a:xfrm>
            <a:off x="3910387" y="4055635"/>
            <a:ext cx="3273074" cy="16708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9158454-887D-98D1-1355-79A3BA1C4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" b="20600"/>
          <a:stretch/>
        </p:blipFill>
        <p:spPr>
          <a:xfrm>
            <a:off x="569703" y="3759333"/>
            <a:ext cx="3273075" cy="196711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8757135-0210-69A5-E41C-838090FF44A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9704" y="1845778"/>
            <a:ext cx="3273074" cy="1865393"/>
          </a:xfrm>
          <a:prstGeom prst="rect">
            <a:avLst/>
          </a:prstGeom>
          <a:ln w="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AC2EB2-542B-D049-FADA-38A132DAD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" r="2977" b="25079"/>
          <a:stretch/>
        </p:blipFill>
        <p:spPr>
          <a:xfrm>
            <a:off x="3910386" y="1813998"/>
            <a:ext cx="4883138" cy="21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1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2F0463A-D6F7-4BCB-9D36-D4DABCAED20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7893395" y="5726451"/>
            <a:ext cx="393356" cy="273844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ctr" defTabSz="342900">
              <a:defRPr/>
            </a:pPr>
            <a:fld id="{88B193ED-D6D3-470B-9F8A-154BF2839BE6}" type="slidenum"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342900">
                <a:defRPr/>
              </a:pPr>
              <a:t>23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9B51F4-2EDE-43D8-BBC4-49761E5593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44" y="983901"/>
            <a:ext cx="4748595" cy="376756"/>
          </a:xfrm>
          <a:solidFill>
            <a:schemeClr val="bg1"/>
          </a:solidFill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Автономные СПГ- энергетические комплексы мощностью 125 кВт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6A1F5E1-DDD3-43B0-AF46-DD15505E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40" y="838580"/>
            <a:ext cx="1410511" cy="522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F3B9D0-9F89-3EE9-268D-66D5DB542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6" t="3034" r="1569" b="12164"/>
          <a:stretch/>
        </p:blipFill>
        <p:spPr>
          <a:xfrm>
            <a:off x="81193" y="1901873"/>
            <a:ext cx="4647902" cy="3230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C1B247-65F4-D062-D19A-B425137E6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09" r="-394" b="18275"/>
          <a:stretch/>
        </p:blipFill>
        <p:spPr>
          <a:xfrm>
            <a:off x="4782243" y="1901873"/>
            <a:ext cx="4316548" cy="23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8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752" y="1844824"/>
            <a:ext cx="2808312" cy="1080120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rgbClr val="C00000"/>
                </a:solidFill>
              </a:rPr>
              <a:t>Отправка готовой продукции заказчику</a:t>
            </a:r>
            <a:endParaRPr lang="ru-RU" sz="2400" b="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WhatsApp Image 2021-06-16 at 08.45.09.jpe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251520" y="880209"/>
            <a:ext cx="5832648" cy="437448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0"/>
            <a:ext cx="2715668" cy="859748"/>
          </a:xfrm>
          <a:prstGeom prst="rect">
            <a:avLst/>
          </a:prstGeom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12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347864" y="606867"/>
            <a:ext cx="5149080" cy="6131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испарителей и </a:t>
            </a:r>
            <a:r>
              <a:rPr lang="ru-RU" sz="3200" b="0" dirty="0" err="1" smtClean="0">
                <a:solidFill>
                  <a:srgbClr val="002060"/>
                </a:solidFill>
              </a:rPr>
              <a:t>регазификаторов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13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8263" r="16138" b="21737"/>
          <a:stretch/>
        </p:blipFill>
        <p:spPr>
          <a:xfrm>
            <a:off x="179512" y="2996952"/>
            <a:ext cx="6850869" cy="3683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"/>
          <a:stretch/>
        </p:blipFill>
        <p:spPr>
          <a:xfrm>
            <a:off x="4499992" y="1196752"/>
            <a:ext cx="4180486" cy="24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5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4886117" y="214290"/>
            <a:ext cx="3528392" cy="662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Испарители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77751"/>
            <a:ext cx="3996412" cy="5634622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86117" y="1672041"/>
            <a:ext cx="3700583" cy="44460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Испарители атмосферные типа ИА объёмом до 0,14 м3 (серийный выпуск)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Сертификат </a:t>
            </a:r>
            <a:r>
              <a:rPr lang="ru-RU" sz="2400" dirty="0">
                <a:solidFill>
                  <a:srgbClr val="C00000"/>
                </a:solidFill>
              </a:rPr>
              <a:t>соответствия ТР ТС </a:t>
            </a:r>
            <a:r>
              <a:rPr lang="ru-RU" sz="2400" dirty="0" smtClean="0">
                <a:solidFill>
                  <a:srgbClr val="C00000"/>
                </a:solidFill>
              </a:rPr>
              <a:t>032/2011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№ </a:t>
            </a:r>
            <a:r>
              <a:rPr lang="ru-RU" sz="2400" dirty="0">
                <a:solidFill>
                  <a:srgbClr val="C00000"/>
                </a:solidFill>
              </a:rPr>
              <a:t>ЕАЭС </a:t>
            </a:r>
            <a:r>
              <a:rPr lang="en-US" sz="2400" dirty="0" smtClean="0">
                <a:solidFill>
                  <a:srgbClr val="C00000"/>
                </a:solidFill>
              </a:rPr>
              <a:t>RU C-RU.</a:t>
            </a:r>
            <a:r>
              <a:rPr lang="ru-RU" sz="2400" dirty="0" smtClean="0">
                <a:solidFill>
                  <a:srgbClr val="C00000"/>
                </a:solidFill>
              </a:rPr>
              <a:t>АБ53.В.01953/21 Серия </a:t>
            </a:r>
            <a:r>
              <a:rPr lang="en-US" sz="2400" dirty="0" smtClean="0">
                <a:solidFill>
                  <a:srgbClr val="C00000"/>
                </a:solidFill>
              </a:rPr>
              <a:t>RU </a:t>
            </a:r>
            <a:r>
              <a:rPr lang="ru-RU" sz="2400" dirty="0" smtClean="0">
                <a:solidFill>
                  <a:srgbClr val="C00000"/>
                </a:solidFill>
              </a:rPr>
              <a:t>№ 0329746         Срок действия – по 26.09.2026 года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4886117" y="214290"/>
            <a:ext cx="3528392" cy="662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err="1" smtClean="0">
                <a:solidFill>
                  <a:srgbClr val="002060"/>
                </a:solidFill>
              </a:rPr>
              <a:t>Регазификаторы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15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77751"/>
            <a:ext cx="3996412" cy="5634622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86117" y="1672041"/>
            <a:ext cx="3700583" cy="4446042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Регазификационная</a:t>
            </a:r>
            <a:r>
              <a:rPr lang="ru-RU" sz="2400" dirty="0" smtClean="0">
                <a:solidFill>
                  <a:srgbClr val="C00000"/>
                </a:solidFill>
              </a:rPr>
              <a:t> установка СПГ МРУ-1650/2,5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Сертификат </a:t>
            </a:r>
            <a:r>
              <a:rPr lang="ru-RU" sz="2400" dirty="0">
                <a:solidFill>
                  <a:srgbClr val="C00000"/>
                </a:solidFill>
              </a:rPr>
              <a:t>соответствия ТР ТС </a:t>
            </a:r>
            <a:r>
              <a:rPr lang="ru-RU" sz="2400" dirty="0" smtClean="0">
                <a:solidFill>
                  <a:srgbClr val="C00000"/>
                </a:solidFill>
              </a:rPr>
              <a:t>012/2011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№ </a:t>
            </a:r>
            <a:r>
              <a:rPr lang="ru-RU" sz="2400" dirty="0">
                <a:solidFill>
                  <a:srgbClr val="C00000"/>
                </a:solidFill>
              </a:rPr>
              <a:t>ЕАЭС </a:t>
            </a:r>
            <a:r>
              <a:rPr lang="en-US" sz="2400" dirty="0" smtClean="0">
                <a:solidFill>
                  <a:srgbClr val="C00000"/>
                </a:solidFill>
              </a:rPr>
              <a:t>RU C-RU.</a:t>
            </a:r>
            <a:r>
              <a:rPr lang="ru-RU" sz="2400" dirty="0" smtClean="0">
                <a:solidFill>
                  <a:srgbClr val="C00000"/>
                </a:solidFill>
              </a:rPr>
              <a:t>НА65.В.00905/20 Серия </a:t>
            </a:r>
            <a:r>
              <a:rPr lang="en-US" sz="2400" dirty="0" smtClean="0">
                <a:solidFill>
                  <a:srgbClr val="C00000"/>
                </a:solidFill>
              </a:rPr>
              <a:t>RU </a:t>
            </a:r>
            <a:r>
              <a:rPr lang="ru-RU" sz="2400" dirty="0" smtClean="0">
                <a:solidFill>
                  <a:srgbClr val="C00000"/>
                </a:solidFill>
              </a:rPr>
              <a:t>№ 0290557         Срок действия – по 29.12.2025 года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2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342916"/>
            <a:ext cx="6186502" cy="5111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Литейное производство деталей</a:t>
            </a:r>
            <a:endParaRPr lang="ru-RU" sz="3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5" name="Содержимое 4" descr="WhatsApp Image 2021-06-16 at 08.45.14.jpe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4098" y="1142984"/>
            <a:ext cx="1822544" cy="3240079"/>
          </a:xfrm>
        </p:spPr>
      </p:pic>
      <p:pic>
        <p:nvPicPr>
          <p:cNvPr id="6" name="Содержимое 5" descr="WhatsApp Image 2021-06-16 at 08.45.11 (1).jpe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250264" y="1193209"/>
            <a:ext cx="1785950" cy="3175021"/>
          </a:xfrm>
        </p:spPr>
      </p:pic>
      <p:pic>
        <p:nvPicPr>
          <p:cNvPr id="5122" name="Picture 2" descr="C:\Users\ARGON777\Desktop\фото\WhatsApp Image 2021-06-16 at 08.45.1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142983"/>
            <a:ext cx="2476516" cy="3302023"/>
          </a:xfrm>
          <a:prstGeom prst="rect">
            <a:avLst/>
          </a:prstGeom>
          <a:noFill/>
        </p:spPr>
      </p:pic>
      <p:pic>
        <p:nvPicPr>
          <p:cNvPr id="5123" name="Picture 3" descr="C:\Users\ARGON777\Desktop\фото\WhatsApp Image 2021-06-16 at 08.45.13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1142984"/>
            <a:ext cx="1857388" cy="3302023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62880" y="5078084"/>
            <a:ext cx="8229600" cy="1159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1. Детали для криогенных насосов малой и средней производительности для  перекачивания сжиженных газов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2. Варианты: - погружные насосы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                       - выносные насосы.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3. Применение: </a:t>
            </a:r>
            <a:r>
              <a:rPr lang="ru-RU" sz="2400" dirty="0" err="1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криоАЗС</a:t>
            </a: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криоПАГЗ</a:t>
            </a: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 собственного производства.</a:t>
            </a:r>
            <a:endParaRPr lang="ru-RU" sz="2400" noProof="0" dirty="0" smtClean="0">
              <a:solidFill>
                <a:srgbClr val="002060"/>
              </a:solidFill>
              <a:latin typeface="Arial Narrow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218835"/>
            <a:ext cx="2287040" cy="724050"/>
          </a:xfrm>
          <a:prstGeom prst="rect">
            <a:avLst/>
          </a:prstGeom>
        </p:spPr>
      </p:pic>
      <p:sp>
        <p:nvSpPr>
          <p:cNvPr id="11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16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4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106159" y="343517"/>
            <a:ext cx="5809505" cy="778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криогенных насосов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87" r="22951" b="18433"/>
          <a:stretch/>
        </p:blipFill>
        <p:spPr>
          <a:xfrm>
            <a:off x="4686450" y="757613"/>
            <a:ext cx="4248472" cy="4195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" t="8000" r="16139"/>
          <a:stretch/>
        </p:blipFill>
        <p:spPr>
          <a:xfrm>
            <a:off x="171767" y="3625015"/>
            <a:ext cx="4328225" cy="2962796"/>
          </a:xfrm>
          <a:prstGeom prst="rect">
            <a:avLst/>
          </a:prstGeom>
        </p:spPr>
      </p:pic>
      <p:sp>
        <p:nvSpPr>
          <p:cNvPr id="11" name="Текст 5"/>
          <p:cNvSpPr>
            <a:spLocks noGrp="1"/>
          </p:cNvSpPr>
          <p:nvPr>
            <p:ph type="body" sz="half" idx="2"/>
          </p:nvPr>
        </p:nvSpPr>
        <p:spPr>
          <a:xfrm>
            <a:off x="4932040" y="5122644"/>
            <a:ext cx="4320480" cy="108012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Выносной перекачивающий</a:t>
            </a:r>
            <a:r>
              <a:rPr lang="ru-RU" sz="2400" dirty="0" smtClean="0">
                <a:solidFill>
                  <a:srgbClr val="C00000"/>
                </a:solidFill>
                <a:latin typeface="Arial Narrow" pitchFamily="34" charset="0"/>
              </a:rPr>
              <a:t> центробежный насос </a:t>
            </a:r>
            <a:r>
              <a:rPr lang="ru-RU" sz="2400" dirty="0">
                <a:solidFill>
                  <a:srgbClr val="C00000"/>
                </a:solidFill>
                <a:latin typeface="Arial Narrow" pitchFamily="34" charset="0"/>
              </a:rPr>
              <a:t>производительностью до 500 </a:t>
            </a:r>
            <a:r>
              <a:rPr lang="ru-RU" sz="2400" dirty="0" smtClean="0">
                <a:solidFill>
                  <a:srgbClr val="C00000"/>
                </a:solidFill>
                <a:latin typeface="Arial Narrow" pitchFamily="34" charset="0"/>
              </a:rPr>
              <a:t>л/мин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12" name="Содержимое 11" descr="WhatsApp Image 2021-06-16 at 08.45.14 (1).jpe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20571" r="82286"/>
                    </a14:imgEffect>
                  </a14:imgLayer>
                </a14:imgProps>
              </a:ext>
            </a:extLst>
          </a:blip>
          <a:srcRect l="18572" r="18571" b="11111"/>
          <a:stretch/>
        </p:blipFill>
        <p:spPr>
          <a:xfrm>
            <a:off x="358225" y="757613"/>
            <a:ext cx="3816424" cy="3035792"/>
          </a:xfrm>
        </p:spPr>
      </p:pic>
    </p:spTree>
    <p:extLst>
      <p:ext uri="{BB962C8B-B14F-4D97-AF65-F5344CB8AC3E}">
        <p14:creationId xmlns:p14="http://schemas.microsoft.com/office/powerpoint/2010/main" xmlns="" val="18799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12727"/>
            <a:ext cx="6572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ea typeface="Stem-Bold" pitchFamily="34" charset="-52"/>
                <a:cs typeface="Arial" panose="020B0604020202020204" pitchFamily="34" charset="0"/>
              </a:rPr>
              <a:t>Собственная разработка топливных систем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  <a:ea typeface="Stem-Bold" pitchFamily="34" charset="-52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ea typeface="Stem-Bold" pitchFamily="34" charset="-52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ea typeface="Stem-Bold" pitchFamily="34" charset="-52"/>
                <a:cs typeface="Arial" panose="020B0604020202020204" pitchFamily="34" charset="0"/>
              </a:rPr>
              <a:t>оборудования для СПГ инфраструктуры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58553" y="4013268"/>
            <a:ext cx="2102742" cy="157389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  <a:buSzPts val="1000"/>
            </a:pP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Разработана линейка:                      1. криогенных плунжерных насосов высокого давления;       2. криогенных перекачивающих насосов малой и средней производительности</a:t>
            </a:r>
            <a:endParaRPr lang="ru-RU" sz="1300" b="1" dirty="0">
              <a:solidFill>
                <a:srgbClr val="002060"/>
              </a:solidFill>
              <a:latin typeface="Arial Narrow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250" y="2576866"/>
            <a:ext cx="1808219" cy="73230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19702" y="3989146"/>
            <a:ext cx="2109761" cy="158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Прямоугольник 18"/>
          <p:cNvSpPr/>
          <p:nvPr/>
        </p:nvSpPr>
        <p:spPr>
          <a:xfrm>
            <a:off x="121543" y="4035490"/>
            <a:ext cx="2003903" cy="15366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Прямоугольник 19"/>
          <p:cNvSpPr/>
          <p:nvPr/>
        </p:nvSpPr>
        <p:spPr>
          <a:xfrm>
            <a:off x="2327737" y="4094005"/>
            <a:ext cx="201638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Разработана</a:t>
            </a:r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 технология и технологический процесс производства криогенных емкостей для </a:t>
            </a: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крио АЗС и крио ПАГЗ</a:t>
            </a:r>
            <a:endParaRPr lang="ru-RU" sz="1300" b="1" dirty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3666" y="4092613"/>
            <a:ext cx="200178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Технология и технологический процесс производства криогенных бортовых топливных систем для </a:t>
            </a: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транспорта </a:t>
            </a:r>
            <a:r>
              <a:rPr lang="ru-RU" sz="1300" b="1" dirty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на </a:t>
            </a: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СПГ</a:t>
            </a:r>
            <a:endParaRPr lang="ru-RU" sz="1300" b="1" dirty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0686" y="1347358"/>
            <a:ext cx="2349361" cy="461665"/>
          </a:xfrm>
          <a:prstGeom prst="rect">
            <a:avLst/>
          </a:prstGeom>
          <a:solidFill>
            <a:srgbClr val="00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Arial Narrow" pitchFamily="34" charset="0"/>
              </a:rPr>
              <a:t>Крионасосы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660" y="1354481"/>
            <a:ext cx="1987809" cy="461665"/>
          </a:xfrm>
          <a:prstGeom prst="rect">
            <a:avLst/>
          </a:prstGeom>
          <a:solidFill>
            <a:srgbClr val="00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Arial Narrow" pitchFamily="34" charset="0"/>
              </a:rPr>
              <a:t>Криобаки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1037" y="1360878"/>
            <a:ext cx="2006582" cy="4591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Arial Narrow" pitchFamily="34" charset="0"/>
              </a:rPr>
              <a:t>Криоёмкости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A565F09-4EE5-488A-B3A9-BE2208F7A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463" y="1893152"/>
            <a:ext cx="1219326" cy="206755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B2B28F6-5BD1-42FA-A15B-4E7171BD9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59"/>
          <a:stretch/>
        </p:blipFill>
        <p:spPr>
          <a:xfrm>
            <a:off x="5273988" y="2024887"/>
            <a:ext cx="1458252" cy="169214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792345" y="3970942"/>
            <a:ext cx="2147260" cy="16011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Прямоугольник 32"/>
          <p:cNvSpPr/>
          <p:nvPr/>
        </p:nvSpPr>
        <p:spPr>
          <a:xfrm>
            <a:off x="6786578" y="4038917"/>
            <a:ext cx="21530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Разработана линейка теплообменных аппаратов (</a:t>
            </a:r>
            <a:r>
              <a:rPr lang="ru-RU" sz="1300" b="1" dirty="0" err="1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регазификаторов</a:t>
            </a:r>
            <a:r>
              <a:rPr lang="ru-RU" sz="1300" b="1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)  производительностью до 5000 м3/час и рабочим давлением 0,1 – 40,0 МПа</a:t>
            </a:r>
            <a:endParaRPr lang="ru-RU" sz="1300" b="1" dirty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0899" y="1359472"/>
            <a:ext cx="2141106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Narrow" pitchFamily="34" charset="0"/>
              </a:rPr>
              <a:t>Теплообменники</a:t>
            </a:r>
            <a:endParaRPr lang="ru-RU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A0DD80F-67B3-439C-96D0-955702119E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889" y="1936888"/>
            <a:ext cx="2027126" cy="170107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pic>
        <p:nvPicPr>
          <p:cNvPr id="30" name="Содержимое 6">
            <a:extLst>
              <a:ext uri="{FF2B5EF4-FFF2-40B4-BE49-F238E27FC236}">
                <a16:creationId xmlns:a16="http://schemas.microsoft.com/office/drawing/2014/main" xmlns="" id="{0045B9BA-48D1-4D59-8B28-2D2778126E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946" y="1994467"/>
            <a:ext cx="1982969" cy="1688383"/>
          </a:xfrm>
          <a:prstGeom prst="rect">
            <a:avLst/>
          </a:prstGeom>
        </p:spPr>
      </p:pic>
      <p:sp>
        <p:nvSpPr>
          <p:cNvPr id="22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63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203848" y="295538"/>
            <a:ext cx="5256584" cy="973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криогенных насосов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18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01" r="12200" b="26901"/>
          <a:stretch/>
        </p:blipFill>
        <p:spPr>
          <a:xfrm>
            <a:off x="683568" y="1487974"/>
            <a:ext cx="3168352" cy="501317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10067" y="5590981"/>
            <a:ext cx="4698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Погружной </a:t>
            </a:r>
            <a:r>
              <a:rPr lang="ru-RU" sz="2000" dirty="0">
                <a:solidFill>
                  <a:srgbClr val="C00000"/>
                </a:solidFill>
              </a:rPr>
              <a:t>перекачивающий</a:t>
            </a:r>
            <a:r>
              <a:rPr lang="ru-RU" sz="2000" dirty="0">
                <a:solidFill>
                  <a:srgbClr val="C00000"/>
                </a:solidFill>
                <a:latin typeface="Arial Narrow" pitchFamily="34" charset="0"/>
              </a:rPr>
              <a:t> центробежный насос производительностью до 500 л/мин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716722"/>
            <a:ext cx="3096344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8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909472" y="908720"/>
            <a:ext cx="3744417" cy="5616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solidFill>
                  <a:srgbClr val="C00000"/>
                </a:solidFill>
              </a:rPr>
              <a:t>Криогенные перекачивающие </a:t>
            </a:r>
            <a:r>
              <a:rPr lang="ru-RU" sz="2800" b="0" dirty="0">
                <a:solidFill>
                  <a:srgbClr val="C00000"/>
                </a:solidFill>
              </a:rPr>
              <a:t>насосы </a:t>
            </a:r>
            <a:r>
              <a:rPr lang="ru-RU" sz="2800" b="0" dirty="0" smtClean="0">
                <a:solidFill>
                  <a:srgbClr val="C00000"/>
                </a:solidFill>
              </a:rPr>
              <a:t>исполнения: </a:t>
            </a:r>
          </a:p>
          <a:p>
            <a:pPr marL="457200" indent="-457200">
              <a:buFontTx/>
              <a:buChar char="-"/>
            </a:pPr>
            <a:r>
              <a:rPr lang="ru-RU" sz="2800" b="0" dirty="0" smtClean="0">
                <a:solidFill>
                  <a:srgbClr val="C00000"/>
                </a:solidFill>
              </a:rPr>
              <a:t>выносного; </a:t>
            </a:r>
          </a:p>
          <a:p>
            <a:pPr marL="457200" indent="-457200">
              <a:buFontTx/>
              <a:buChar char="-"/>
            </a:pPr>
            <a:r>
              <a:rPr lang="ru-RU" sz="2800" b="0" dirty="0" smtClean="0">
                <a:solidFill>
                  <a:srgbClr val="C00000"/>
                </a:solidFill>
              </a:rPr>
              <a:t>погружного</a:t>
            </a:r>
          </a:p>
          <a:p>
            <a:r>
              <a:rPr lang="ru-RU" sz="2800" b="0" dirty="0" smtClean="0">
                <a:solidFill>
                  <a:srgbClr val="C00000"/>
                </a:solidFill>
              </a:rPr>
              <a:t>(также в криостате) производительностью 300 – 500 л</a:t>
            </a:r>
            <a:r>
              <a:rPr lang="en-US" sz="2800" b="0" dirty="0" smtClean="0">
                <a:solidFill>
                  <a:srgbClr val="C00000"/>
                </a:solidFill>
              </a:rPr>
              <a:t>/</a:t>
            </a:r>
            <a:r>
              <a:rPr lang="ru-RU" sz="2800" b="0" dirty="0" smtClean="0">
                <a:solidFill>
                  <a:srgbClr val="C00000"/>
                </a:solidFill>
              </a:rPr>
              <a:t>мин</a:t>
            </a:r>
            <a:endParaRPr lang="ru-RU" sz="2800" b="0" dirty="0" smtClean="0">
              <a:solidFill>
                <a:srgbClr val="002060"/>
              </a:solidFill>
            </a:endParaRPr>
          </a:p>
          <a:p>
            <a:r>
              <a:rPr lang="ru-RU" b="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800" b="0" dirty="0" smtClean="0">
                <a:solidFill>
                  <a:srgbClr val="002060"/>
                </a:solidFill>
              </a:rPr>
              <a:t>Сертификат</a:t>
            </a:r>
            <a:r>
              <a:rPr lang="en-US" sz="2800" b="0" dirty="0" smtClean="0">
                <a:solidFill>
                  <a:srgbClr val="002060"/>
                </a:solidFill>
              </a:rPr>
              <a:t>/</a:t>
            </a:r>
            <a:r>
              <a:rPr lang="ru-RU" sz="2800" b="0" dirty="0" err="1" smtClean="0">
                <a:solidFill>
                  <a:srgbClr val="002060"/>
                </a:solidFill>
              </a:rPr>
              <a:t>деклара-ция</a:t>
            </a:r>
            <a:r>
              <a:rPr lang="ru-RU" sz="2800" b="0" dirty="0" smtClean="0">
                <a:solidFill>
                  <a:srgbClr val="002060"/>
                </a:solidFill>
              </a:rPr>
              <a:t> на соответствие </a:t>
            </a:r>
          </a:p>
          <a:p>
            <a:r>
              <a:rPr lang="ru-RU" sz="2800" b="0" dirty="0" smtClean="0">
                <a:solidFill>
                  <a:srgbClr val="002060"/>
                </a:solidFill>
              </a:rPr>
              <a:t>ТР ТС 012, ТР ТС 010, </a:t>
            </a:r>
          </a:p>
          <a:p>
            <a:r>
              <a:rPr lang="ru-RU" sz="2800" b="0" dirty="0" smtClean="0">
                <a:solidFill>
                  <a:srgbClr val="002060"/>
                </a:solidFill>
              </a:rPr>
              <a:t>ТР ТС 020 </a:t>
            </a:r>
            <a:r>
              <a:rPr lang="ru-RU" sz="2800" b="0" dirty="0" smtClean="0">
                <a:solidFill>
                  <a:srgbClr val="C00000"/>
                </a:solidFill>
              </a:rPr>
              <a:t>с 21.04.2022г.</a:t>
            </a:r>
            <a:endParaRPr lang="ru-RU" sz="2800" b="0" dirty="0">
              <a:solidFill>
                <a:srgbClr val="C00000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398413" y="6261905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1392"/>
            <a:ext cx="4392488" cy="640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7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350"/>
          <a:stretch/>
        </p:blipFill>
        <p:spPr>
          <a:xfrm>
            <a:off x="5479160" y="816512"/>
            <a:ext cx="3199676" cy="3620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203848" y="295538"/>
            <a:ext cx="5256584" cy="973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криогенных насосов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19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1" name="Текст 5"/>
          <p:cNvSpPr>
            <a:spLocks noGrp="1"/>
          </p:cNvSpPr>
          <p:nvPr>
            <p:ph type="body" sz="half" idx="2"/>
          </p:nvPr>
        </p:nvSpPr>
        <p:spPr>
          <a:xfrm>
            <a:off x="222576" y="1387305"/>
            <a:ext cx="5256584" cy="247628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Narrow" pitchFamily="34" charset="0"/>
              </a:rPr>
              <a:t>Погружные </a:t>
            </a:r>
            <a:r>
              <a:rPr lang="ru-RU" sz="3200" dirty="0" smtClean="0">
                <a:solidFill>
                  <a:srgbClr val="C00000"/>
                </a:solidFill>
                <a:latin typeface="Arial Narrow" pitchFamily="34" charset="0"/>
              </a:rPr>
              <a:t>плунжерные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Narrow" pitchFamily="34" charset="0"/>
              </a:rPr>
              <a:t>криогенные </a:t>
            </a:r>
            <a:r>
              <a:rPr lang="ru-RU" sz="3200" dirty="0">
                <a:solidFill>
                  <a:srgbClr val="C00000"/>
                </a:solidFill>
                <a:latin typeface="Arial Narrow" pitchFamily="34" charset="0"/>
              </a:rPr>
              <a:t>насосы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Arial Narrow" pitchFamily="34" charset="0"/>
              </a:rPr>
              <a:t>высокого давления </a:t>
            </a:r>
            <a:endParaRPr lang="ru-RU" sz="3200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Narrow" pitchFamily="34" charset="0"/>
              </a:rPr>
              <a:t>более </a:t>
            </a:r>
            <a:r>
              <a:rPr lang="ru-RU" sz="3200" dirty="0">
                <a:solidFill>
                  <a:srgbClr val="C00000"/>
                </a:solidFill>
                <a:latin typeface="Arial Narrow" pitchFamily="34" charset="0"/>
              </a:rPr>
              <a:t>40,0 </a:t>
            </a:r>
            <a:r>
              <a:rPr lang="ru-RU" sz="3200" dirty="0" smtClean="0">
                <a:solidFill>
                  <a:srgbClr val="C00000"/>
                </a:solidFill>
                <a:latin typeface="Arial Narrow" pitchFamily="34" charset="0"/>
              </a:rPr>
              <a:t>МПа</a:t>
            </a:r>
            <a:endParaRPr lang="ru-RU" sz="3200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00" b="22001"/>
          <a:stretch/>
        </p:blipFill>
        <p:spPr>
          <a:xfrm>
            <a:off x="321778" y="4058314"/>
            <a:ext cx="6984776" cy="26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8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1115616" y="2276872"/>
            <a:ext cx="3008313" cy="338437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Продукционный испаритель и свеча рассеивания системы приёма хранения и регазификации котельной в городе Мурманск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0"/>
            <a:ext cx="2715668" cy="859748"/>
          </a:xfrm>
          <a:prstGeom prst="rect">
            <a:avLst/>
          </a:prstGeom>
        </p:spPr>
      </p:pic>
      <p:pic>
        <p:nvPicPr>
          <p:cNvPr id="18" name="Содержимое 17" descr="WhatsApp Image 2021-06-15 at 10.21.29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6016" y="980728"/>
            <a:ext cx="3292376" cy="5643602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692696"/>
            <a:ext cx="5040560" cy="1143000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2060"/>
                </a:solidFill>
              </a:rPr>
              <a:t>Пуско-наладочные работы у заказчика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20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hatsApp Image 2021-06-15 at 10.20.2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643" y="1772816"/>
            <a:ext cx="5651985" cy="317924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9330" y="2060848"/>
            <a:ext cx="3008313" cy="25922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Блок регазификации системы приёма хранения и регазификации котельной в городе Мурманск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4" y="507083"/>
            <a:ext cx="5040560" cy="1143000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2060"/>
                </a:solidFill>
              </a:rPr>
              <a:t>Пуско-наладочные работы у заказчика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21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WhatsApp Image 2021-06-15 at 10.24.4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440" y="1700808"/>
            <a:ext cx="5779999" cy="32512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772816"/>
            <a:ext cx="3008313" cy="29523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Азотно-воздушная рампа для подачи воздуха и азота в систему приёма хранения и регазификации котельной в городе Мурманск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1061880" y="332656"/>
            <a:ext cx="5040560" cy="1143000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2060"/>
                </a:solidFill>
              </a:rPr>
              <a:t>Пуско-наладочные работы у заказчика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22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23528" y="2204864"/>
            <a:ext cx="3008313" cy="227662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Реализованный проект в 2015 году. Протеиновый завод в Ивангороде. Три ёмкости 50 м3 под жидкий кислород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9754" y="1412776"/>
            <a:ext cx="5687763" cy="376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899592" y="269776"/>
            <a:ext cx="5040560" cy="1143000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2060"/>
                </a:solidFill>
              </a:rPr>
              <a:t>Опыт на криогенном рынке более 8 лет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23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hatsApp Image 2021-06-16 at 08.28.2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857232"/>
            <a:ext cx="4389835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2708920"/>
            <a:ext cx="2448272" cy="23762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Медицинские кислородные газификаторы            объёмом  от                 6 до 16 м3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578" y="142853"/>
            <a:ext cx="2072726" cy="656200"/>
          </a:xfrm>
          <a:prstGeom prst="rect">
            <a:avLst/>
          </a:prstGeom>
        </p:spPr>
      </p:pic>
      <p:sp>
        <p:nvSpPr>
          <p:cNvPr id="7" name="Заголовок 7"/>
          <p:cNvSpPr>
            <a:spLocks noGrp="1"/>
          </p:cNvSpPr>
          <p:nvPr>
            <p:ph type="title"/>
          </p:nvPr>
        </p:nvSpPr>
        <p:spPr>
          <a:xfrm>
            <a:off x="434105" y="980728"/>
            <a:ext cx="3312368" cy="875442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solidFill>
                  <a:srgbClr val="002060"/>
                </a:solidFill>
              </a:rPr>
              <a:t>Опыт производства</a:t>
            </a:r>
            <a:endParaRPr lang="ru-RU" sz="3600" b="0" dirty="0">
              <a:solidFill>
                <a:srgbClr val="002060"/>
              </a:solidFill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26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437112"/>
            <a:ext cx="4536504" cy="1728192"/>
          </a:xfrm>
        </p:spPr>
        <p:txBody>
          <a:bodyPr>
            <a:normAutofit fontScale="90000"/>
          </a:bodyPr>
          <a:lstStyle/>
          <a:p>
            <a:r>
              <a:rPr lang="ru-RU" sz="2400" b="0" dirty="0" smtClean="0">
                <a:solidFill>
                  <a:srgbClr val="C00000"/>
                </a:solidFill>
              </a:rPr>
              <a:t>Участие в производстве и сертификации по Российскому речному </a:t>
            </a:r>
            <a:r>
              <a:rPr lang="ru-RU" sz="2400" b="0" dirty="0">
                <a:solidFill>
                  <a:srgbClr val="C00000"/>
                </a:solidFill>
              </a:rPr>
              <a:t>р</a:t>
            </a:r>
            <a:r>
              <a:rPr lang="ru-RU" sz="2400" b="0" dirty="0" smtClean="0">
                <a:solidFill>
                  <a:srgbClr val="C00000"/>
                </a:solidFill>
              </a:rPr>
              <a:t>егистру криогенной топливной системы СПГ для прогулочного судна «Чайка СПГ»</a:t>
            </a:r>
            <a:endParaRPr lang="ru-RU" sz="2400" b="0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WhatsApp Image 2021-06-16 at 08.45.15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416" b="19671"/>
          <a:stretch/>
        </p:blipFill>
        <p:spPr>
          <a:xfrm>
            <a:off x="3851920" y="1459427"/>
            <a:ext cx="4948032" cy="2520280"/>
          </a:xfrm>
        </p:spPr>
      </p:pic>
      <p:pic>
        <p:nvPicPr>
          <p:cNvPr id="7170" name="Picture 2" descr="C:\Users\ARGON777\Desktop\фото\WhatsApp Image 2021-06-16 at 08.45.15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62" y="1493671"/>
            <a:ext cx="3314714" cy="2486036"/>
          </a:xfrm>
          <a:prstGeom prst="rect">
            <a:avLst/>
          </a:prstGeom>
          <a:noFill/>
        </p:spPr>
      </p:pic>
      <p:pic>
        <p:nvPicPr>
          <p:cNvPr id="7171" name="Picture 3" descr="C:\Users\ARGON777\Desktop\фото\WhatsApp Image 2021-06-16 at 08.45.15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774" y="4077072"/>
            <a:ext cx="3291002" cy="2468252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203848" y="295538"/>
            <a:ext cx="61206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топливных систем  СПГ для водных судов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2915816" y="82020"/>
            <a:ext cx="61206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Сертификаты Речного регистра на топливную систему СПГ Чайка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28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48201"/>
            <a:ext cx="3814553" cy="5395169"/>
          </a:xfrm>
          <a:prstGeom prst="rect">
            <a:avLst/>
          </a:prstGeom>
        </p:spPr>
      </p:pic>
      <p:sp>
        <p:nvSpPr>
          <p:cNvPr id="11" name="Текст 5"/>
          <p:cNvSpPr>
            <a:spLocks noGrp="1"/>
          </p:cNvSpPr>
          <p:nvPr>
            <p:ph type="body" sz="half" idx="2"/>
          </p:nvPr>
        </p:nvSpPr>
        <p:spPr>
          <a:xfrm>
            <a:off x="4886117" y="1672040"/>
            <a:ext cx="3700583" cy="485330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Криогенная бортовая </a:t>
            </a:r>
            <a:r>
              <a:rPr lang="ru-RU" sz="2400" dirty="0" err="1" smtClean="0">
                <a:solidFill>
                  <a:srgbClr val="C00000"/>
                </a:solidFill>
              </a:rPr>
              <a:t>газотопливная</a:t>
            </a:r>
            <a:r>
              <a:rPr lang="ru-RU" sz="2400" dirty="0" smtClean="0">
                <a:solidFill>
                  <a:srgbClr val="C00000"/>
                </a:solidFill>
              </a:rPr>
              <a:t> система (КБГС) судна Чайка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Сертификат РРР № 1118-8.1-0003-20                Состав: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- Крио ёмкость ЕКТ – 2 шт.           - </a:t>
            </a:r>
            <a:r>
              <a:rPr lang="ru-RU" sz="2400" dirty="0" err="1" smtClean="0">
                <a:solidFill>
                  <a:srgbClr val="C00000"/>
                </a:solidFill>
              </a:rPr>
              <a:t>Регазификатор</a:t>
            </a:r>
            <a:r>
              <a:rPr lang="ru-RU" sz="2400" dirty="0" smtClean="0">
                <a:solidFill>
                  <a:srgbClr val="C00000"/>
                </a:solidFill>
              </a:rPr>
              <a:t> – 2 шт.          - Ресивер – 2 шт.                      - Наполнитель – 2 шт.           - Запорная арматура, контрольно-измерительные приборы, трубопроводы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7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3855372" cy="1270494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002060"/>
                </a:solidFill>
                <a:latin typeface="Arial Narrow" pitchFamily="34" charset="0"/>
              </a:rPr>
              <a:t>Проектирование объектов любой сложности</a:t>
            </a:r>
            <a:endParaRPr lang="ru-RU" sz="2800" b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7" name="Содержимое 6" descr="WhatsApp Image 2021-06-16 at 08.45.1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21423" r="77268"/>
                    </a14:imgEffect>
                  </a14:imgLayer>
                </a14:imgProps>
              </a:ext>
            </a:extLst>
          </a:blip>
          <a:srcRect l="14442" r="15752"/>
          <a:stretch/>
        </p:blipFill>
        <p:spPr>
          <a:xfrm>
            <a:off x="3890962" y="332656"/>
            <a:ext cx="2567772" cy="4238026"/>
          </a:xfrm>
        </p:spPr>
      </p:pic>
      <p:pic>
        <p:nvPicPr>
          <p:cNvPr id="6146" name="Picture 2" descr="C:\Users\ARGON777\Desktop\фото\WhatsApp Image 2021-06-16 at 08.45.14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26566" y="4293096"/>
            <a:ext cx="3676770" cy="2450223"/>
          </a:xfrm>
          <a:prstGeom prst="rect">
            <a:avLst/>
          </a:prstGeom>
          <a:noFill/>
        </p:spPr>
      </p:pic>
      <p:pic>
        <p:nvPicPr>
          <p:cNvPr id="6147" name="Picture 3" descr="C:\Users\ARGON777\Desktop\фото\WhatsApp Image 2021-06-16 at 08.45.13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2986" y="983045"/>
            <a:ext cx="2583628" cy="3444837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218835"/>
            <a:ext cx="2215602" cy="701433"/>
          </a:xfrm>
          <a:prstGeom prst="rect">
            <a:avLst/>
          </a:prstGeom>
        </p:spPr>
      </p:pic>
      <p:sp>
        <p:nvSpPr>
          <p:cNvPr id="8" name="Текст 8"/>
          <p:cNvSpPr txBox="1">
            <a:spLocks/>
          </p:cNvSpPr>
          <p:nvPr/>
        </p:nvSpPr>
        <p:spPr>
          <a:xfrm>
            <a:off x="250565" y="1988840"/>
            <a:ext cx="3744416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1. Системы автономной газификации;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2. Установки ожижения газов;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3. Криогенные насосы для перекачки сжиженных газов;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4. Турбодетандеры для ожижения газов;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5. Сосуды для хранения сжиженных газов объёмом до 10 тыс.м3;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6. Криогенные топливные системы для водного и сухопутного транспорта;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7. Теплообменные аппараты для сжиженных газов;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8. </a:t>
            </a:r>
            <a:r>
              <a:rPr lang="ru-RU" sz="2000" dirty="0" err="1" smtClean="0">
                <a:solidFill>
                  <a:srgbClr val="002060"/>
                </a:solidFill>
                <a:latin typeface="Arial Narrow" pitchFamily="34" charset="0"/>
              </a:rPr>
              <a:t>Регазификаторы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 любой сложности.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4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3332" y="1241305"/>
            <a:ext cx="3749108" cy="53026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2915816" y="82020"/>
            <a:ext cx="61206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Сертификаты Речного регистра на крио ёмкости ЕКТ СПГ Чайка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29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98" y="1247101"/>
            <a:ext cx="3782794" cy="53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6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4886117" y="763986"/>
            <a:ext cx="3867976" cy="6201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ОТТС на ППЦ сжиженных газов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30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1" y="1074038"/>
            <a:ext cx="4176464" cy="5692495"/>
          </a:xfrm>
          <a:prstGeom prst="rect">
            <a:avLst/>
          </a:prstGeom>
        </p:spPr>
      </p:pic>
      <p:sp>
        <p:nvSpPr>
          <p:cNvPr id="7" name="Текст 5"/>
          <p:cNvSpPr>
            <a:spLocks noGrp="1"/>
          </p:cNvSpPr>
          <p:nvPr>
            <p:ph type="body" sz="half" idx="2"/>
          </p:nvPr>
        </p:nvSpPr>
        <p:spPr>
          <a:xfrm>
            <a:off x="4886117" y="1672040"/>
            <a:ext cx="3700583" cy="485330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ОТТС – одобрение типа транспортного средства на полуприцеп цистерну сжиженных газов (ППЦ)               типа 913701 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Сертификат № Е-</a:t>
            </a:r>
            <a:r>
              <a:rPr lang="en-US" sz="2400" dirty="0" smtClean="0">
                <a:solidFill>
                  <a:srgbClr val="C00000"/>
                </a:solidFill>
              </a:rPr>
              <a:t>RU.</a:t>
            </a:r>
            <a:r>
              <a:rPr lang="ru-RU" sz="2400" dirty="0" smtClean="0">
                <a:solidFill>
                  <a:srgbClr val="C00000"/>
                </a:solidFill>
              </a:rPr>
              <a:t>МТ22. А.00517     № 0012244</a:t>
            </a:r>
          </a:p>
        </p:txBody>
      </p:sp>
    </p:spTree>
    <p:extLst>
      <p:ext uri="{BB962C8B-B14F-4D97-AF65-F5344CB8AC3E}">
        <p14:creationId xmlns:p14="http://schemas.microsoft.com/office/powerpoint/2010/main" xmlns="" val="42689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5559055" y="1074038"/>
            <a:ext cx="358494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блока осушки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85700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31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3" t="5323" r="9055"/>
          <a:stretch/>
        </p:blipFill>
        <p:spPr>
          <a:xfrm>
            <a:off x="179512" y="2636912"/>
            <a:ext cx="4038232" cy="3695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8" r="17900"/>
          <a:stretch/>
        </p:blipFill>
        <p:spPr>
          <a:xfrm>
            <a:off x="4392488" y="2912940"/>
            <a:ext cx="4427984" cy="3514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75"/>
          <a:stretch/>
        </p:blipFill>
        <p:spPr>
          <a:xfrm>
            <a:off x="1714992" y="1086100"/>
            <a:ext cx="3549181" cy="24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1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092840" y="247962"/>
            <a:ext cx="572412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solidFill>
                  <a:srgbClr val="002060"/>
                </a:solidFill>
              </a:rPr>
              <a:t>Производство системы хранения и </a:t>
            </a:r>
            <a:r>
              <a:rPr lang="ru-RU" sz="2800" b="0" dirty="0" err="1" smtClean="0">
                <a:solidFill>
                  <a:srgbClr val="002060"/>
                </a:solidFill>
              </a:rPr>
              <a:t>термостатирования</a:t>
            </a:r>
            <a:r>
              <a:rPr lang="ru-RU" sz="2800" b="0" dirty="0" smtClean="0">
                <a:solidFill>
                  <a:srgbClr val="002060"/>
                </a:solidFill>
              </a:rPr>
              <a:t> двуокиси углерода СО2</a:t>
            </a:r>
            <a:endParaRPr lang="ru-RU" sz="28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85700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31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628800"/>
            <a:ext cx="3492675" cy="465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20" y="1495702"/>
            <a:ext cx="3096344" cy="232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20" y="3984634"/>
            <a:ext cx="3096344" cy="2322258"/>
          </a:xfrm>
          <a:prstGeom prst="rect">
            <a:avLst/>
          </a:prstGeom>
        </p:spPr>
      </p:pic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7069256" y="1628800"/>
            <a:ext cx="1747714" cy="44644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Крио ёмкости объёмом по 10 м3, </a:t>
            </a:r>
            <a:r>
              <a:rPr lang="ru-RU" sz="2400" dirty="0" err="1" smtClean="0">
                <a:solidFill>
                  <a:srgbClr val="C00000"/>
                </a:solidFill>
              </a:rPr>
              <a:t>холодиль-ная</a:t>
            </a:r>
            <a:r>
              <a:rPr lang="ru-RU" sz="2400" dirty="0" smtClean="0">
                <a:solidFill>
                  <a:srgbClr val="C00000"/>
                </a:solidFill>
              </a:rPr>
              <a:t> машина и система управления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4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347864" y="502538"/>
            <a:ext cx="572412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медицинских газификаторов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85700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31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3"/>
          <a:stretch/>
        </p:blipFill>
        <p:spPr>
          <a:xfrm>
            <a:off x="4767875" y="1723585"/>
            <a:ext cx="3188501" cy="4856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084" y="1723586"/>
            <a:ext cx="3672900" cy="48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6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4622959"/>
            <a:ext cx="413058" cy="27384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29</a:t>
            </a:r>
            <a:endParaRPr lang="ru-RU" b="1" dirty="0"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260648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Проекты по турбокомпрессорам и детандерам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83" y="260648"/>
            <a:ext cx="3147002" cy="91587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0238401"/>
              </p:ext>
            </p:extLst>
          </p:nvPr>
        </p:nvGraphicFramePr>
        <p:xfrm>
          <a:off x="292866" y="1141301"/>
          <a:ext cx="8743630" cy="48410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19926">
                  <a:extLst>
                    <a:ext uri="{9D8B030D-6E8A-4147-A177-3AD203B41FA5}">
                      <a16:colId xmlns:a16="http://schemas.microsoft.com/office/drawing/2014/main" xmlns="" val="3982827078"/>
                    </a:ext>
                  </a:extLst>
                </a:gridCol>
                <a:gridCol w="3723704">
                  <a:extLst>
                    <a:ext uri="{9D8B030D-6E8A-4147-A177-3AD203B41FA5}">
                      <a16:colId xmlns:a16="http://schemas.microsoft.com/office/drawing/2014/main" xmlns="" val="3570324219"/>
                    </a:ext>
                  </a:extLst>
                </a:gridCol>
              </a:tblGrid>
              <a:tr h="344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Название проекта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Результат и заказчик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95351469"/>
                  </a:ext>
                </a:extLst>
              </a:tr>
              <a:tr h="564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Турбокомпрессор </a:t>
                      </a: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фреоновый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холодильный, с газодинамическими лепестковыми подшипниками, со встроенным </a:t>
                      </a: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эл.двигателем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Расчет, разработка КД, изготовление, испытания, ШМ, ПНР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Вниихолодмаш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г.Москва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66496499"/>
                  </a:ext>
                </a:extLst>
              </a:tr>
              <a:tr h="564922">
                <a:tc>
                  <a:txBody>
                    <a:bodyPr/>
                    <a:lstStyle/>
                    <a:p>
                      <a:endParaRPr lang="ru-RU" sz="1600" b="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запчастей детандеров ВРУ.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моделей по заказу ООО «НПС», Нефтеюганск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Реверс-инжиниринг рабочего колеса детандера, рабочего колеса компрессора, ротора, подшипников для детандеров ВРУ </a:t>
                      </a:r>
                      <a:r>
                        <a:rPr lang="en-US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SOPC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COSMODYNE</a:t>
                      </a:r>
                      <a:endParaRPr lang="ru-RU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21218154"/>
                  </a:ext>
                </a:extLst>
              </a:tr>
              <a:tr h="564922">
                <a:tc>
                  <a:txBody>
                    <a:bodyPr/>
                    <a:lstStyle/>
                    <a:p>
                      <a:endParaRPr lang="ru-RU" sz="16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запчастей детандеров ВРУ по заказу ПАО «Ашинский металлургический завод»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Реверс-инжиниринг рабочего колеса детандера, рабочего колеса компрессора, ротора, подшипников для детандеров ВРУ </a:t>
                      </a:r>
                      <a:r>
                        <a:rPr lang="en-US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SOPC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22540860"/>
                  </a:ext>
                </a:extLst>
              </a:tr>
              <a:tr h="56492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запчастей детандеров ВРУ по заказу </a:t>
                      </a: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Кубаньтехгаз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Краснодар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Реверс-инжиниринг, перерасчет, изменение конструкции рабочих колес ТДА </a:t>
                      </a:r>
                      <a:r>
                        <a:rPr lang="en-US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SOPC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28326849"/>
                  </a:ext>
                </a:extLst>
              </a:tr>
              <a:tr h="808273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Турбодетандер с гидравлическим тормозом, 3 ступени, для ожижителя водорода по заказу Китайской компании (</a:t>
                      </a:r>
                      <a:r>
                        <a:rPr lang="ru-RU" sz="1600" kern="120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</a:t>
                      </a:r>
                      <a:r>
                        <a:rPr lang="ru-RU" sz="1600" kern="1200" baseline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конфиденциальна)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Расчет, разработка КД, изготовление, испытания, ШМ, ПНР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79419933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8463235" y="5730868"/>
            <a:ext cx="309794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32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9740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4622959"/>
            <a:ext cx="413058" cy="27384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29</a:t>
            </a:r>
            <a:endParaRPr lang="ru-RU" b="1" dirty="0"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36871" y="405292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Опытный образец турбодетандера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83" y="260648"/>
            <a:ext cx="3147002" cy="915878"/>
          </a:xfrm>
          <a:prstGeom prst="rect">
            <a:avLst/>
          </a:prstGeom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827584" y="6203744"/>
            <a:ext cx="6636939" cy="5525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      Производительность СПГ до 1,0 тонны в час</a:t>
            </a: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33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5716" y="1343502"/>
            <a:ext cx="8089461" cy="4883458"/>
            <a:chOff x="683568" y="1052793"/>
            <a:chExt cx="8089461" cy="4883458"/>
          </a:xfrm>
        </p:grpSpPr>
        <p:sp>
          <p:nvSpPr>
            <p:cNvPr id="6" name="Номер слайда 1"/>
            <p:cNvSpPr txBox="1">
              <a:spLocks/>
            </p:cNvSpPr>
            <p:nvPr/>
          </p:nvSpPr>
          <p:spPr>
            <a:xfrm>
              <a:off x="8463235" y="5730868"/>
              <a:ext cx="309794" cy="205383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05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00" b="1" dirty="0">
                  <a:latin typeface="Arial" panose="020B0604020202020204" pitchFamily="34" charset="0"/>
                  <a:ea typeface="Stem-Bold" pitchFamily="34" charset="-52"/>
                  <a:cs typeface="Arial" panose="020B0604020202020204" pitchFamily="34" charset="0"/>
                </a:rPr>
                <a:t>12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683568" y="1052793"/>
              <a:ext cx="7560840" cy="4860242"/>
              <a:chOff x="666975" y="1036488"/>
              <a:chExt cx="7560840" cy="486024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5623" t="52073" r="7602" b="10912"/>
              <a:stretch/>
            </p:blipFill>
            <p:spPr>
              <a:xfrm>
                <a:off x="666975" y="1036488"/>
                <a:ext cx="7560840" cy="4860242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9574" t="67993" r="65634" b="30846"/>
              <a:stretch/>
            </p:blipFill>
            <p:spPr>
              <a:xfrm>
                <a:off x="1603079" y="3916751"/>
                <a:ext cx="936103" cy="4510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825356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2715668" cy="859748"/>
          </a:xfrm>
          <a:prstGeom prst="rect">
            <a:avLst/>
          </a:prstGeom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3415118" y="361275"/>
            <a:ext cx="5171582" cy="5727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 smtClean="0">
                <a:solidFill>
                  <a:srgbClr val="002060"/>
                </a:solidFill>
              </a:rPr>
              <a:t>Производство детандеров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20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-2978" r="3936" b="18586"/>
          <a:stretch/>
        </p:blipFill>
        <p:spPr>
          <a:xfrm>
            <a:off x="179512" y="3860409"/>
            <a:ext cx="4893060" cy="28505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438" y="1314874"/>
            <a:ext cx="4524545" cy="2545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9409" b="2409"/>
          <a:stretch/>
        </p:blipFill>
        <p:spPr>
          <a:xfrm>
            <a:off x="183185" y="1314874"/>
            <a:ext cx="4343286" cy="2545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451" y="3938588"/>
            <a:ext cx="3696532" cy="2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7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3796392" cy="1104872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2123728" y="1261943"/>
            <a:ext cx="5040560" cy="51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КОНТАКТНАЯ ИНФОРМАЦИЯ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2046493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ООО  «Югорский Машиностроительный Завод» (ООО «ЮМЗ»)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7684" y="3106927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628303, ХМАО-Югра, г. Нефтеюганск, ул. Жилая, стр. 13, офис 1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445481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e: info@ugramash.ru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417262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Директор Павленко Анна Александровна, +7 (982) 533-09-00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2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05550"/>
            <a:ext cx="4215412" cy="982462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002060"/>
                </a:solidFill>
                <a:latin typeface="Arial Narrow" pitchFamily="34" charset="0"/>
              </a:rPr>
              <a:t>Проектирование криогенных резервуаров</a:t>
            </a:r>
            <a:endParaRPr lang="ru-RU" sz="2800" b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648" y="179195"/>
            <a:ext cx="2739144" cy="867180"/>
          </a:xfrm>
          <a:prstGeom prst="rect">
            <a:avLst/>
          </a:prstGeom>
        </p:spPr>
      </p:pic>
      <p:sp>
        <p:nvSpPr>
          <p:cNvPr id="9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5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9137" r="2762" b="54"/>
          <a:stretch/>
        </p:blipFill>
        <p:spPr>
          <a:xfrm>
            <a:off x="234990" y="1207915"/>
            <a:ext cx="5017644" cy="2509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8"/>
          <a:stretch/>
        </p:blipFill>
        <p:spPr>
          <a:xfrm>
            <a:off x="5547052" y="3680937"/>
            <a:ext cx="3315570" cy="2156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1"/>
          <a:stretch/>
        </p:blipFill>
        <p:spPr>
          <a:xfrm>
            <a:off x="5531842" y="1197642"/>
            <a:ext cx="3240053" cy="2356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7" t="23678" r="14563" b="28323"/>
          <a:stretch/>
        </p:blipFill>
        <p:spPr>
          <a:xfrm>
            <a:off x="203250" y="3821653"/>
            <a:ext cx="5328592" cy="18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52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4622959"/>
            <a:ext cx="413058" cy="27384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29</a:t>
            </a:r>
            <a:endParaRPr lang="ru-RU" b="1" dirty="0"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519984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err="1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Референс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-лист </a:t>
            </a: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компании по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теме </a:t>
            </a: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СПГ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83" y="260648"/>
            <a:ext cx="3147002" cy="91587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8389491"/>
              </p:ext>
            </p:extLst>
          </p:nvPr>
        </p:nvGraphicFramePr>
        <p:xfrm>
          <a:off x="292866" y="1340769"/>
          <a:ext cx="8743630" cy="50362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19926">
                  <a:extLst>
                    <a:ext uri="{9D8B030D-6E8A-4147-A177-3AD203B41FA5}">
                      <a16:colId xmlns:a16="http://schemas.microsoft.com/office/drawing/2014/main" xmlns="" val="3982827078"/>
                    </a:ext>
                  </a:extLst>
                </a:gridCol>
                <a:gridCol w="3723704">
                  <a:extLst>
                    <a:ext uri="{9D8B030D-6E8A-4147-A177-3AD203B41FA5}">
                      <a16:colId xmlns:a16="http://schemas.microsoft.com/office/drawing/2014/main" xmlns="" val="3570324219"/>
                    </a:ext>
                  </a:extLst>
                </a:gridCol>
              </a:tblGrid>
              <a:tr h="366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Договор с заказчиком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Результат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95351469"/>
                  </a:ext>
                </a:extLst>
              </a:tr>
              <a:tr h="850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ООО «</a:t>
                      </a:r>
                      <a:r>
                        <a:rPr lang="ru-RU" sz="1600" dirty="0" err="1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РариТЭК</a:t>
                      </a: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-Инжиниринг» на проведение НИОКР по теме «криогенный топливный бак для транспортных средств» 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Получен Сертификат на соответствие ТР ТС 018 (правила ЕЭК ООН № 110-00).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66496499"/>
                  </a:ext>
                </a:extLst>
              </a:tr>
              <a:tr h="6006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ООО «</a:t>
                      </a:r>
                      <a:r>
                        <a:rPr lang="ru-RU" sz="1600" dirty="0" err="1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РариТЭК</a:t>
                      </a: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-Инжиниринг» на изготовление </a:t>
                      </a:r>
                      <a:r>
                        <a:rPr lang="ru-RU" sz="1600" dirty="0" err="1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криоПАГЗ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КриоПАГЗ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изготовлен и поставлен по сертификату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ТР ТС 032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21218154"/>
                  </a:ext>
                </a:extLst>
              </a:tr>
              <a:tr h="60069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РариТЭК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-Инжиниринг» на изготовление криогенной топливной системы на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судно Чайка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Система изготовлена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и получены сертификаты РРР (речной регистр)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22540860"/>
                  </a:ext>
                </a:extLst>
              </a:tr>
              <a:tr h="60069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НоваТЭК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-Мурманск» на поставку СПХР в количестве 4х единиц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aseline="0" dirty="0" err="1" smtClean="0">
                          <a:solidFill>
                            <a:srgbClr val="002060"/>
                          </a:solidFill>
                        </a:rPr>
                        <a:t>Пусконаладка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двух объектов завершена и получены сертификаты по ТР ТС 012 и ТР ТС 032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28326849"/>
                  </a:ext>
                </a:extLst>
              </a:tr>
              <a:tr h="8594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Четыре договора с ООО 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Газхолодтехника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» на поставку криогенных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резервуаров в количестве 8 ед. и криогенных мобильных заправщиков в количестве 3 ед.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Продукты сдаются заказчику по мере готовности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79419933"/>
                  </a:ext>
                </a:extLst>
              </a:tr>
              <a:tr h="5914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Газсёрф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» на изготовление углекислотной установки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Установка изготовлена и отгружена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39892287"/>
                  </a:ext>
                </a:extLst>
              </a:tr>
              <a:tr h="36653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92136995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8463235" y="5730868"/>
            <a:ext cx="309794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6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6046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4622959"/>
            <a:ext cx="413058" cy="27384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29</a:t>
            </a:r>
            <a:endParaRPr lang="ru-RU" b="1" dirty="0"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54868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err="1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Референс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-лист </a:t>
            </a: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компании по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теме </a:t>
            </a:r>
            <a:r>
              <a:rPr 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сжиженных газов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83" y="260648"/>
            <a:ext cx="3147002" cy="91587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9100694"/>
              </p:ext>
            </p:extLst>
          </p:nvPr>
        </p:nvGraphicFramePr>
        <p:xfrm>
          <a:off x="384814" y="1619059"/>
          <a:ext cx="8743630" cy="461825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19926">
                  <a:extLst>
                    <a:ext uri="{9D8B030D-6E8A-4147-A177-3AD203B41FA5}">
                      <a16:colId xmlns:a16="http://schemas.microsoft.com/office/drawing/2014/main" xmlns="" val="3982827078"/>
                    </a:ext>
                  </a:extLst>
                </a:gridCol>
                <a:gridCol w="3723704">
                  <a:extLst>
                    <a:ext uri="{9D8B030D-6E8A-4147-A177-3AD203B41FA5}">
                      <a16:colId xmlns:a16="http://schemas.microsoft.com/office/drawing/2014/main" xmlns="" val="3570324219"/>
                    </a:ext>
                  </a:extLst>
                </a:gridCol>
              </a:tblGrid>
              <a:tr h="485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Объект заказа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Заказчик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95351469"/>
                  </a:ext>
                </a:extLst>
              </a:tr>
              <a:tr h="497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Установка для осушки попутного газа (ПНГ)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КазМунайГаз</a:t>
                      </a: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</a:t>
                      </a:r>
                      <a:r>
                        <a:rPr lang="ru-RU" sz="1600" dirty="0" err="1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Урихтау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66496499"/>
                  </a:ext>
                </a:extLst>
              </a:tr>
              <a:tr h="6006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Четыре кислородных газификатора 3-8 м3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ln w="0"/>
                          <a:solidFill>
                            <a:srgbClr val="00206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Лечебные учреждения</a:t>
                      </a:r>
                      <a:endParaRPr lang="ru-RU" sz="1600" kern="1200" dirty="0">
                        <a:ln w="0"/>
                        <a:solidFill>
                          <a:srgbClr val="00206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21218154"/>
                  </a:ext>
                </a:extLst>
              </a:tr>
              <a:tr h="77395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Передвижные полуприцепы-цистерны объёмом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42 м3 для перевозки пропана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Новый Уренгой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22540860"/>
                  </a:ext>
                </a:extLst>
              </a:tr>
              <a:tr h="600693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Насосная станция типа КНУ-300 для перекачки СПГ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СПГ-сервис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28326849"/>
                  </a:ext>
                </a:extLst>
              </a:tr>
              <a:tr h="859453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Система хранения и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</a:rPr>
                        <a:t>термостатирования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 двуокиси углерода СО2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Судостроительный завод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ru-RU" sz="1600" b="0" baseline="0" dirty="0" err="1" smtClean="0">
                          <a:solidFill>
                            <a:srgbClr val="002060"/>
                          </a:solidFill>
                        </a:rPr>
                        <a:t>НоваТЭК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</a:rPr>
                        <a:t>-Мурманск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79419933"/>
                  </a:ext>
                </a:extLst>
              </a:tr>
              <a:tr h="36653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Криогенные передвижные полуприцеп-цистерны (КППЦ) и Криогенные мобильные топливозаправщики (КМТЗК)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Промышленные технологии (ГК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</a:rPr>
                        <a:t>Ростех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92136995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8463235" y="5730868"/>
            <a:ext cx="309794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6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619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14456" y="507083"/>
            <a:ext cx="4829180" cy="1143000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2060"/>
                </a:solidFill>
                <a:latin typeface="Arial Narrow" pitchFamily="34" charset="0"/>
              </a:rPr>
              <a:t>Ресурсообеспеченность</a:t>
            </a:r>
            <a:endParaRPr lang="ru-RU" sz="3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7" name="Содержимое 6" descr="IMG-20200531-WA00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936344"/>
            <a:ext cx="4397600" cy="3298200"/>
          </a:xfrm>
        </p:spPr>
      </p:pic>
      <p:pic>
        <p:nvPicPr>
          <p:cNvPr id="8" name="Содержимое 7" descr="IMG-20200604-WA0004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838"/>
          <a:stretch/>
        </p:blipFill>
        <p:spPr>
          <a:xfrm>
            <a:off x="323528" y="1523167"/>
            <a:ext cx="4656042" cy="248189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12" name="Текст 8"/>
          <p:cNvSpPr txBox="1">
            <a:spLocks/>
          </p:cNvSpPr>
          <p:nvPr/>
        </p:nvSpPr>
        <p:spPr>
          <a:xfrm>
            <a:off x="214282" y="4375791"/>
            <a:ext cx="4904284" cy="1141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 Narrow" pitchFamily="34" charset="0"/>
              </a:rPr>
              <a:t>- Специалисты криогенного оборудования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 Narrow" pitchFamily="34" charset="0"/>
              </a:rPr>
              <a:t>- Производственный цех – 7100 </a:t>
            </a:r>
            <a:r>
              <a:rPr lang="ru-RU" sz="2000" dirty="0" err="1" smtClean="0">
                <a:solidFill>
                  <a:srgbClr val="C00000"/>
                </a:solidFill>
                <a:latin typeface="Arial Narrow" pitchFamily="34" charset="0"/>
              </a:rPr>
              <a:t>кв.м</a:t>
            </a:r>
            <a:endParaRPr lang="ru-RU" sz="2000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 Narrow" pitchFamily="34" charset="0"/>
              </a:rPr>
              <a:t>- Складские помещения – 4300 </a:t>
            </a:r>
            <a:r>
              <a:rPr lang="ru-RU" sz="2000" dirty="0" err="1" smtClean="0">
                <a:solidFill>
                  <a:srgbClr val="C00000"/>
                </a:solidFill>
                <a:latin typeface="Arial Narrow" pitchFamily="34" charset="0"/>
              </a:rPr>
              <a:t>кв.м</a:t>
            </a:r>
            <a:endParaRPr lang="ru-RU" sz="2000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 Narrow" pitchFamily="34" charset="0"/>
              </a:rPr>
              <a:t>- Станочный парк – 11 шт.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F393290-A7CF-46E7-9C20-280EA0E68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18835"/>
            <a:ext cx="2715668" cy="85974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8352928" y="6237312"/>
            <a:ext cx="467544" cy="527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tem-Bold" pitchFamily="34" charset="-52"/>
                <a:cs typeface="Arial" panose="020B0604020202020204" pitchFamily="34" charset="0"/>
              </a:rPr>
              <a:t>8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Stem-Bold" pitchFamily="34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68" r="14432" b="6652"/>
          <a:stretch/>
        </p:blipFill>
        <p:spPr>
          <a:xfrm>
            <a:off x="4623670" y="1182708"/>
            <a:ext cx="4291468" cy="2628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29000" r="1576" b="12600"/>
          <a:stretch/>
        </p:blipFill>
        <p:spPr>
          <a:xfrm>
            <a:off x="4673804" y="4029659"/>
            <a:ext cx="4241334" cy="1941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t="1700" r="4325" b="6951"/>
          <a:stretch/>
        </p:blipFill>
        <p:spPr>
          <a:xfrm>
            <a:off x="693500" y="247698"/>
            <a:ext cx="3518460" cy="2808312"/>
          </a:xfrm>
          <a:prstGeom prst="rect">
            <a:avLst/>
          </a:prstGeom>
        </p:spPr>
      </p:pic>
      <p:sp>
        <p:nvSpPr>
          <p:cNvPr id="13" name="Текст 8"/>
          <p:cNvSpPr>
            <a:spLocks noGrp="1"/>
          </p:cNvSpPr>
          <p:nvPr>
            <p:ph type="body" idx="1"/>
          </p:nvPr>
        </p:nvSpPr>
        <p:spPr>
          <a:xfrm>
            <a:off x="693500" y="3016004"/>
            <a:ext cx="3794111" cy="76976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0" dirty="0" smtClean="0">
                <a:solidFill>
                  <a:srgbClr val="C00000"/>
                </a:solidFill>
                <a:latin typeface="Arial Narrow" pitchFamily="34" charset="0"/>
              </a:rPr>
              <a:t>Пяти координатный обрабатывающий центр</a:t>
            </a:r>
            <a:endParaRPr lang="ru-RU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" t="16400" r="3538" b="12601"/>
          <a:stretch/>
        </p:blipFill>
        <p:spPr>
          <a:xfrm>
            <a:off x="729980" y="3995945"/>
            <a:ext cx="3615386" cy="2107512"/>
          </a:xfrm>
          <a:prstGeom prst="rect">
            <a:avLst/>
          </a:prstGeom>
        </p:spPr>
      </p:pic>
      <p:sp>
        <p:nvSpPr>
          <p:cNvPr id="17" name="Текст 8"/>
          <p:cNvSpPr>
            <a:spLocks noGrp="1"/>
          </p:cNvSpPr>
          <p:nvPr>
            <p:ph type="body" idx="1"/>
          </p:nvPr>
        </p:nvSpPr>
        <p:spPr>
          <a:xfrm>
            <a:off x="738015" y="6067831"/>
            <a:ext cx="4355519" cy="508105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rgbClr val="C00000"/>
                </a:solidFill>
                <a:latin typeface="Arial Narrow" pitchFamily="34" charset="0"/>
              </a:rPr>
              <a:t>Лаборатория металловедения</a:t>
            </a:r>
            <a:endParaRPr lang="ru-RU" b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idx="1"/>
          </p:nvPr>
        </p:nvSpPr>
        <p:spPr>
          <a:xfrm>
            <a:off x="5841702" y="5938266"/>
            <a:ext cx="2744998" cy="560761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rgbClr val="C00000"/>
                </a:solidFill>
                <a:latin typeface="Arial Narrow" pitchFamily="34" charset="0"/>
              </a:rPr>
              <a:t>Токарная группа</a:t>
            </a:r>
            <a:endParaRPr lang="ru-RU" b="0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15047</TotalTime>
  <Words>1320</Words>
  <Application>Microsoft Office PowerPoint</Application>
  <PresentationFormat>Экран (4:3)</PresentationFormat>
  <Paragraphs>234</Paragraphs>
  <Slides>48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О ПРЕДПРИЯТИИ</vt:lpstr>
      <vt:lpstr>Слайд 3</vt:lpstr>
      <vt:lpstr>Проектирование объектов любой сложности</vt:lpstr>
      <vt:lpstr>Проектирование криогенных резервуаров</vt:lpstr>
      <vt:lpstr>Слайд 6</vt:lpstr>
      <vt:lpstr>Слайд 7</vt:lpstr>
      <vt:lpstr>Ресурсообеспеченность</vt:lpstr>
      <vt:lpstr>Слайд 9</vt:lpstr>
      <vt:lpstr>Слайд 10</vt:lpstr>
      <vt:lpstr>Производство криогенных ёмкостей</vt:lpstr>
      <vt:lpstr>Производство криогенных ёмкостей</vt:lpstr>
      <vt:lpstr>Слайд 13</vt:lpstr>
      <vt:lpstr>Слайд 14</vt:lpstr>
      <vt:lpstr>Слайд 15</vt:lpstr>
      <vt:lpstr>Слайд 16</vt:lpstr>
      <vt:lpstr>Слайд 17</vt:lpstr>
      <vt:lpstr>Слайд 18</vt:lpstr>
      <vt:lpstr>Метановый заправщик 16 м3</vt:lpstr>
      <vt:lpstr>Производство танк-контейнеров для сжиженных газов</vt:lpstr>
      <vt:lpstr>Слайд 21</vt:lpstr>
      <vt:lpstr>Слайд 22</vt:lpstr>
      <vt:lpstr>Слайд 23</vt:lpstr>
      <vt:lpstr>Отправка готовой продукции заказчику</vt:lpstr>
      <vt:lpstr>Слайд 25</vt:lpstr>
      <vt:lpstr>Слайд 26</vt:lpstr>
      <vt:lpstr>Слайд 27</vt:lpstr>
      <vt:lpstr>Литейное производство деталей</vt:lpstr>
      <vt:lpstr>Слайд 29</vt:lpstr>
      <vt:lpstr>Слайд 30</vt:lpstr>
      <vt:lpstr>Слайд 31</vt:lpstr>
      <vt:lpstr>Слайд 32</vt:lpstr>
      <vt:lpstr>Пуско-наладочные работы у заказчика</vt:lpstr>
      <vt:lpstr>Пуско-наладочные работы у заказчика</vt:lpstr>
      <vt:lpstr>Пуско-наладочные работы у заказчика</vt:lpstr>
      <vt:lpstr>Опыт на криогенном рынке более 8 лет</vt:lpstr>
      <vt:lpstr>Опыт производства</vt:lpstr>
      <vt:lpstr>Участие в производстве и сертификации по Российскому речному регистру криогенной топливной системы СПГ для прогулочного судна «Чайка СПГ»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Югорский Машиностроительный Завод</dc:title>
  <dc:creator>ARGON777</dc:creator>
  <cp:lastModifiedBy>Пользователь Windows</cp:lastModifiedBy>
  <cp:revision>121</cp:revision>
  <dcterms:created xsi:type="dcterms:W3CDTF">2021-06-15T05:32:18Z</dcterms:created>
  <dcterms:modified xsi:type="dcterms:W3CDTF">2023-06-16T09:30:38Z</dcterms:modified>
</cp:coreProperties>
</file>