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4" r:id="rId3"/>
    <p:sldId id="325" r:id="rId4"/>
    <p:sldId id="329" r:id="rId5"/>
    <p:sldId id="327" r:id="rId6"/>
    <p:sldId id="328" r:id="rId7"/>
    <p:sldId id="330" r:id="rId8"/>
    <p:sldId id="331" r:id="rId9"/>
    <p:sldId id="332" r:id="rId10"/>
    <p:sldId id="333" r:id="rId11"/>
    <p:sldId id="334" r:id="rId12"/>
    <p:sldId id="286" r:id="rId13"/>
    <p:sldId id="336" r:id="rId14"/>
    <p:sldId id="338" r:id="rId15"/>
    <p:sldId id="335" r:id="rId16"/>
    <p:sldId id="322" r:id="rId17"/>
    <p:sldId id="337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14" autoAdjust="0"/>
    <p:restoredTop sz="9465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9AC0-231C-4273-8A7B-FCE1A5E06DE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5443-4334-4EE8-B555-6C539FFD0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5443-4334-4EE8-B555-6C539FFD0A0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853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FB7E-2C92-4044-A6F6-D60C0C47C7E8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661E-FB8D-498A-A3ED-C1935C196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63" t="20601" b="21651"/>
          <a:stretch/>
        </p:blipFill>
        <p:spPr>
          <a:xfrm>
            <a:off x="-1" y="2249874"/>
            <a:ext cx="9144001" cy="46355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5717"/>
            <a:ext cx="3711344" cy="10801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007338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Proxima Nova ExCn Rg"/>
              </a:rPr>
              <a:t>АО </a:t>
            </a:r>
            <a:r>
              <a:rPr lang="ru-RU" sz="2800" dirty="0">
                <a:solidFill>
                  <a:srgbClr val="002060"/>
                </a:solidFill>
                <a:latin typeface="Proxima Nova ExCn Rg"/>
              </a:rPr>
              <a:t>«Промышленные технологии»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Proxima Nova ExCn Rg"/>
              </a:rPr>
              <a:t>производственная кооперация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Proxima Nova ExCn Rg"/>
              </a:rPr>
              <a:t>с ООО «Югорский Машиностроительный Завод» 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4150" y="229937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Proxima Nova ExCn Rg"/>
              </a:rPr>
              <a:t>    </a:t>
            </a:r>
            <a:r>
              <a:rPr lang="ru-RU" sz="4400" dirty="0" smtClean="0">
                <a:solidFill>
                  <a:schemeClr val="bg1"/>
                </a:solidFill>
                <a:latin typeface="Proxima Nova ExCn Rg"/>
              </a:rPr>
              <a:t>КМТЗК, КППЦ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Proxima Nova ExCn Rg"/>
              </a:rPr>
              <a:t>  </a:t>
            </a:r>
            <a:endParaRPr lang="ru-RU" sz="100" dirty="0" smtClean="0">
              <a:solidFill>
                <a:schemeClr val="bg1"/>
              </a:solidFill>
              <a:latin typeface="Proxima Nova ExCn Rg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Proxima Nova ExCn Rg"/>
              </a:rPr>
              <a:t>к</a:t>
            </a:r>
            <a:r>
              <a:rPr lang="ru-RU" sz="2800" dirty="0" smtClean="0">
                <a:solidFill>
                  <a:schemeClr val="bg1"/>
                </a:solidFill>
                <a:latin typeface="Proxima Nova ExCn Rg"/>
              </a:rPr>
              <a:t>риогенные мобильные топливозаправочные комплексы сжиженного природного газа </a:t>
            </a:r>
            <a:r>
              <a:rPr lang="ru-RU" sz="2800" dirty="0">
                <a:solidFill>
                  <a:schemeClr val="bg1"/>
                </a:solidFill>
                <a:latin typeface="Proxima Nova ExCn Rg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202572" y="100123"/>
            <a:ext cx="4954195" cy="945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002060"/>
                </a:solidFill>
              </a:rPr>
              <a:t>ОТТС  на КМТЗК-40 и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КППЦ-50 (3-х </a:t>
            </a:r>
            <a:r>
              <a:rPr lang="ru-RU" sz="2800" b="0" dirty="0" err="1" smtClean="0">
                <a:solidFill>
                  <a:srgbClr val="002060"/>
                </a:solidFill>
              </a:rPr>
              <a:t>осная</a:t>
            </a:r>
            <a:r>
              <a:rPr lang="ru-RU" sz="2800" b="0" dirty="0" smtClean="0">
                <a:solidFill>
                  <a:srgbClr val="002060"/>
                </a:solidFill>
              </a:rPr>
              <a:t>)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193869" y="6261905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10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78583"/>
            <a:ext cx="3765405" cy="5302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71538"/>
            <a:ext cx="3731970" cy="5181606"/>
          </a:xfrm>
          <a:prstGeom prst="rect">
            <a:avLst/>
          </a:prstGeom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4188008" y="6134189"/>
            <a:ext cx="4968552" cy="641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>
                <a:solidFill>
                  <a:srgbClr val="002060"/>
                </a:solidFill>
              </a:rPr>
              <a:t>ОТТС  на КМТЗК-20 (2-х </a:t>
            </a:r>
            <a:r>
              <a:rPr lang="ru-RU" sz="2800" b="0" dirty="0" err="1" smtClean="0">
                <a:solidFill>
                  <a:srgbClr val="002060"/>
                </a:solidFill>
              </a:rPr>
              <a:t>осная</a:t>
            </a:r>
            <a:r>
              <a:rPr lang="ru-RU" sz="2800" b="0" dirty="0" smtClean="0">
                <a:solidFill>
                  <a:srgbClr val="002060"/>
                </a:solidFill>
              </a:rPr>
              <a:t>)</a:t>
            </a:r>
            <a:endParaRPr lang="ru-RU" sz="2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3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1" y="188640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4788024" y="4419447"/>
            <a:ext cx="4183345" cy="1872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002060"/>
                </a:solidFill>
              </a:rPr>
              <a:t>Заключение </a:t>
            </a:r>
            <a:r>
              <a:rPr lang="ru-RU" sz="2800" b="0" dirty="0" err="1" smtClean="0">
                <a:solidFill>
                  <a:srgbClr val="002060"/>
                </a:solidFill>
              </a:rPr>
              <a:t>Минпромторга</a:t>
            </a:r>
            <a:r>
              <a:rPr lang="ru-RU" sz="2800" b="0" dirty="0" smtClean="0">
                <a:solidFill>
                  <a:srgbClr val="002060"/>
                </a:solidFill>
              </a:rPr>
              <a:t> России на соответствие </a:t>
            </a:r>
            <a:r>
              <a:rPr lang="ru-RU" sz="2800" b="0" dirty="0" err="1" smtClean="0">
                <a:solidFill>
                  <a:srgbClr val="002060"/>
                </a:solidFill>
              </a:rPr>
              <a:t>Постан</a:t>
            </a:r>
            <a:r>
              <a:rPr lang="ru-RU" sz="2800" b="0" dirty="0" smtClean="0">
                <a:solidFill>
                  <a:srgbClr val="002060"/>
                </a:solidFill>
              </a:rPr>
              <a:t>. 719 продуктов КМТЗК и КППЦ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193494" y="6292054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11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923" y="1076730"/>
            <a:ext cx="3864430" cy="5288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4664"/>
            <a:ext cx="3801006" cy="3872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85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2715668" cy="859748"/>
          </a:xfrm>
          <a:prstGeom prst="rect">
            <a:avLst/>
          </a:prstGeom>
        </p:spPr>
      </p:pic>
      <p:sp>
        <p:nvSpPr>
          <p:cNvPr id="9" name="Заголовок 7"/>
          <p:cNvSpPr txBox="1">
            <a:spLocks/>
          </p:cNvSpPr>
          <p:nvPr/>
        </p:nvSpPr>
        <p:spPr>
          <a:xfrm>
            <a:off x="4886117" y="763986"/>
            <a:ext cx="3867976" cy="620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smtClean="0">
                <a:solidFill>
                  <a:srgbClr val="002060"/>
                </a:solidFill>
              </a:rPr>
              <a:t>ОТТС на ППЦ сжиженных газов</a:t>
            </a:r>
            <a:endParaRPr lang="ru-RU" sz="3200" b="0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12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81" y="1074038"/>
            <a:ext cx="4176464" cy="5692495"/>
          </a:xfrm>
          <a:prstGeom prst="rect">
            <a:avLst/>
          </a:prstGeom>
        </p:spPr>
      </p:pic>
      <p:sp>
        <p:nvSpPr>
          <p:cNvPr id="7" name="Текст 5"/>
          <p:cNvSpPr>
            <a:spLocks noGrp="1"/>
          </p:cNvSpPr>
          <p:nvPr>
            <p:ph type="body" sz="half" idx="2"/>
          </p:nvPr>
        </p:nvSpPr>
        <p:spPr>
          <a:xfrm>
            <a:off x="4886117" y="1672040"/>
            <a:ext cx="3700583" cy="48533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ОТТС – одобрение типа транспортного средства на полуприцеп цистерну сжиженных газов (ППЦ)               типа 913701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Сертификат № Е-</a:t>
            </a:r>
            <a:r>
              <a:rPr lang="en-US" sz="2400" dirty="0" smtClean="0">
                <a:solidFill>
                  <a:srgbClr val="C00000"/>
                </a:solidFill>
              </a:rPr>
              <a:t>RU.</a:t>
            </a:r>
            <a:r>
              <a:rPr lang="ru-RU" sz="2400" dirty="0" smtClean="0">
                <a:solidFill>
                  <a:srgbClr val="C00000"/>
                </a:solidFill>
              </a:rPr>
              <a:t>МТ22. А.00517     № 0012244</a:t>
            </a:r>
          </a:p>
        </p:txBody>
      </p:sp>
    </p:spTree>
    <p:extLst>
      <p:ext uri="{BB962C8B-B14F-4D97-AF65-F5344CB8AC3E}">
        <p14:creationId xmlns="" xmlns:p14="http://schemas.microsoft.com/office/powerpoint/2010/main" val="42689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4788024" y="908720"/>
            <a:ext cx="4071280" cy="5616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C00000"/>
                </a:solidFill>
              </a:rPr>
              <a:t>Криогенные перекачивающие </a:t>
            </a:r>
            <a:r>
              <a:rPr lang="ru-RU" sz="2800" b="0" dirty="0">
                <a:solidFill>
                  <a:srgbClr val="C00000"/>
                </a:solidFill>
              </a:rPr>
              <a:t>насосы </a:t>
            </a:r>
            <a:r>
              <a:rPr lang="ru-RU" sz="2800" b="0" dirty="0" smtClean="0">
                <a:solidFill>
                  <a:srgbClr val="C00000"/>
                </a:solidFill>
              </a:rPr>
              <a:t>исполнения: </a:t>
            </a:r>
          </a:p>
          <a:p>
            <a:pPr marL="457200" indent="-457200">
              <a:buFontTx/>
              <a:buChar char="-"/>
            </a:pPr>
            <a:r>
              <a:rPr lang="ru-RU" sz="2800" b="0" dirty="0" smtClean="0">
                <a:solidFill>
                  <a:srgbClr val="C00000"/>
                </a:solidFill>
              </a:rPr>
              <a:t>выносного; </a:t>
            </a:r>
          </a:p>
          <a:p>
            <a:pPr marL="457200" indent="-457200">
              <a:buFontTx/>
              <a:buChar char="-"/>
            </a:pPr>
            <a:r>
              <a:rPr lang="ru-RU" sz="2800" b="0" dirty="0" smtClean="0">
                <a:solidFill>
                  <a:srgbClr val="C00000"/>
                </a:solidFill>
              </a:rPr>
              <a:t>погружного</a:t>
            </a:r>
          </a:p>
          <a:p>
            <a:r>
              <a:rPr lang="ru-RU" sz="2800" b="0" dirty="0" smtClean="0">
                <a:solidFill>
                  <a:srgbClr val="C00000"/>
                </a:solidFill>
              </a:rPr>
              <a:t>(также в криостате) производительностью 300 – 500 л</a:t>
            </a:r>
            <a:r>
              <a:rPr lang="en-US" sz="2800" b="0" dirty="0" smtClean="0">
                <a:solidFill>
                  <a:srgbClr val="C00000"/>
                </a:solidFill>
              </a:rPr>
              <a:t>/</a:t>
            </a:r>
            <a:r>
              <a:rPr lang="ru-RU" sz="2800" b="0" dirty="0" smtClean="0">
                <a:solidFill>
                  <a:srgbClr val="C00000"/>
                </a:solidFill>
              </a:rPr>
              <a:t>мин</a:t>
            </a:r>
            <a:endParaRPr lang="ru-RU" sz="2800" b="0" dirty="0" smtClean="0">
              <a:solidFill>
                <a:srgbClr val="002060"/>
              </a:solidFill>
            </a:endParaRPr>
          </a:p>
          <a:p>
            <a:r>
              <a:rPr lang="ru-RU" b="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Сертификат</a:t>
            </a:r>
            <a:r>
              <a:rPr lang="en-US" sz="2800" b="0" dirty="0" smtClean="0">
                <a:solidFill>
                  <a:srgbClr val="002060"/>
                </a:solidFill>
              </a:rPr>
              <a:t>/</a:t>
            </a:r>
            <a:r>
              <a:rPr lang="ru-RU" sz="2800" b="0" dirty="0" smtClean="0">
                <a:solidFill>
                  <a:srgbClr val="002060"/>
                </a:solidFill>
              </a:rPr>
              <a:t>декларация на соответствие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ТР ТС 012, ТР ТС 010, </a:t>
            </a:r>
          </a:p>
          <a:p>
            <a:r>
              <a:rPr lang="ru-RU" sz="2800" b="0" dirty="0" smtClean="0">
                <a:solidFill>
                  <a:srgbClr val="002060"/>
                </a:solidFill>
              </a:rPr>
              <a:t>ТР ТС 020 </a:t>
            </a:r>
            <a:r>
              <a:rPr lang="ru-RU" sz="2800" b="0" dirty="0" smtClean="0">
                <a:solidFill>
                  <a:srgbClr val="C00000"/>
                </a:solidFill>
              </a:rPr>
              <a:t>до 20.04.2027г.</a:t>
            </a:r>
            <a:endParaRPr lang="ru-RU" sz="2800" b="0" dirty="0">
              <a:solidFill>
                <a:srgbClr val="C0000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98413" y="6261905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13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1392"/>
            <a:ext cx="4392488" cy="6407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28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1" y="188640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4788024" y="4419447"/>
            <a:ext cx="4183345" cy="1872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002060"/>
                </a:solidFill>
              </a:rPr>
              <a:t>Заключение </a:t>
            </a:r>
            <a:r>
              <a:rPr lang="ru-RU" sz="2800" b="0" dirty="0" err="1" smtClean="0">
                <a:solidFill>
                  <a:srgbClr val="002060"/>
                </a:solidFill>
              </a:rPr>
              <a:t>Минпромторга</a:t>
            </a:r>
            <a:r>
              <a:rPr lang="ru-RU" sz="2800" b="0" dirty="0" smtClean="0">
                <a:solidFill>
                  <a:srgbClr val="002060"/>
                </a:solidFill>
              </a:rPr>
              <a:t> России на соответствие </a:t>
            </a:r>
            <a:r>
              <a:rPr lang="ru-RU" sz="2800" b="0" dirty="0" err="1" smtClean="0">
                <a:solidFill>
                  <a:srgbClr val="002060"/>
                </a:solidFill>
              </a:rPr>
              <a:t>Постан</a:t>
            </a:r>
            <a:r>
              <a:rPr lang="ru-RU" sz="2800" b="0" dirty="0" smtClean="0">
                <a:solidFill>
                  <a:srgbClr val="002060"/>
                </a:solidFill>
              </a:rPr>
              <a:t>. 719 крио насосов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72669" y="6292054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41" y="1074511"/>
            <a:ext cx="3923057" cy="5326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8640"/>
            <a:ext cx="3746409" cy="4325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04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1-06-15 at 10.21.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8180" y="1495759"/>
            <a:ext cx="3923238" cy="2304902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pic>
        <p:nvPicPr>
          <p:cNvPr id="4098" name="Picture 2" descr="C:\Users\ARGON777\Desktop\фото\WhatsApp Image 2021-06-16 at 08.45.18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180" y="3988803"/>
            <a:ext cx="4034301" cy="2266142"/>
          </a:xfrm>
          <a:prstGeom prst="rect">
            <a:avLst/>
          </a:prstGeom>
          <a:noFill/>
        </p:spPr>
      </p:pic>
      <p:pic>
        <p:nvPicPr>
          <p:cNvPr id="4099" name="Picture 3" descr="C:\Users\ARGON777\Desktop\фото\WhatsApp Image 2021-06-16 at 08.45.10.jpeg"/>
          <p:cNvPicPr>
            <a:picLocks noChangeAspect="1" noChangeArrowheads="1"/>
          </p:cNvPicPr>
          <p:nvPr/>
        </p:nvPicPr>
        <p:blipFill rotWithShape="1">
          <a:blip r:embed="rId5" cstate="print"/>
          <a:srcRect l="22788" t="-1293" r="15684" b="12154"/>
          <a:stretch/>
        </p:blipFill>
        <p:spPr bwMode="auto">
          <a:xfrm>
            <a:off x="297128" y="2492896"/>
            <a:ext cx="4378919" cy="3568502"/>
          </a:xfrm>
          <a:prstGeom prst="rect">
            <a:avLst/>
          </a:prstGeom>
          <a:noFill/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179512" y="476672"/>
            <a:ext cx="5040560" cy="1601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smtClean="0">
                <a:solidFill>
                  <a:srgbClr val="002060"/>
                </a:solidFill>
              </a:rPr>
              <a:t>Первый </a:t>
            </a:r>
            <a:r>
              <a:rPr lang="ru-RU" sz="3200" b="0" dirty="0" err="1" smtClean="0">
                <a:solidFill>
                  <a:srgbClr val="002060"/>
                </a:solidFill>
              </a:rPr>
              <a:t>криоПАГЗ</a:t>
            </a:r>
            <a:r>
              <a:rPr lang="ru-RU" sz="3200" b="0" dirty="0" smtClean="0">
                <a:solidFill>
                  <a:srgbClr val="002060"/>
                </a:solidFill>
              </a:rPr>
              <a:t> был изготовлен в 2018 году объёмом ёмкости </a:t>
            </a:r>
            <a:r>
              <a:rPr lang="ru-RU" sz="3200" b="0" dirty="0">
                <a:solidFill>
                  <a:srgbClr val="002060"/>
                </a:solidFill>
              </a:rPr>
              <a:t>16 м³ 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15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6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0"/>
            <a:ext cx="2715668" cy="859748"/>
          </a:xfrm>
          <a:prstGeom prst="rect">
            <a:avLst/>
          </a:prstGeom>
        </p:spPr>
      </p:pic>
      <p:sp>
        <p:nvSpPr>
          <p:cNvPr id="7" name="Номер слайда 1"/>
          <p:cNvSpPr txBox="1">
            <a:spLocks/>
          </p:cNvSpPr>
          <p:nvPr/>
        </p:nvSpPr>
        <p:spPr>
          <a:xfrm>
            <a:off x="8533719" y="6330324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16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" y="3901097"/>
            <a:ext cx="3710670" cy="27830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0" r="12988" b="4851"/>
          <a:stretch/>
        </p:blipFill>
        <p:spPr>
          <a:xfrm>
            <a:off x="4568072" y="3937718"/>
            <a:ext cx="3888432" cy="2709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63" t="35032" b="27685"/>
          <a:stretch/>
        </p:blipFill>
        <p:spPr>
          <a:xfrm>
            <a:off x="748809" y="1264923"/>
            <a:ext cx="7695369" cy="2518664"/>
          </a:xfrm>
          <a:prstGeom prst="rect">
            <a:avLst/>
          </a:prstGeom>
        </p:spPr>
      </p:pic>
      <p:sp>
        <p:nvSpPr>
          <p:cNvPr id="13" name="Заголовок 7"/>
          <p:cNvSpPr txBox="1">
            <a:spLocks/>
          </p:cNvSpPr>
          <p:nvPr/>
        </p:nvSpPr>
        <p:spPr>
          <a:xfrm>
            <a:off x="533282" y="175382"/>
            <a:ext cx="6342974" cy="972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</a:rPr>
              <a:t>Участие в международном военно-техническом форуме «АРМИЯ-2022»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16632"/>
            <a:ext cx="2715668" cy="859748"/>
          </a:xfrm>
          <a:prstGeom prst="rect">
            <a:avLst/>
          </a:prstGeom>
        </p:spPr>
      </p:pic>
      <p:sp>
        <p:nvSpPr>
          <p:cNvPr id="7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10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100" b="20601"/>
          <a:stretch/>
        </p:blipFill>
        <p:spPr>
          <a:xfrm>
            <a:off x="217774" y="3429000"/>
            <a:ext cx="8712968" cy="3156229"/>
          </a:xfrm>
          <a:prstGeom prst="rect">
            <a:avLst/>
          </a:prstGeom>
        </p:spPr>
      </p:pic>
      <p:sp>
        <p:nvSpPr>
          <p:cNvPr id="11" name="Заголовок 7"/>
          <p:cNvSpPr txBox="1">
            <a:spLocks/>
          </p:cNvSpPr>
          <p:nvPr/>
        </p:nvSpPr>
        <p:spPr>
          <a:xfrm>
            <a:off x="323528" y="332656"/>
            <a:ext cx="6912768" cy="2725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0" dirty="0" smtClean="0">
                <a:solidFill>
                  <a:srgbClr val="002060"/>
                </a:solidFill>
              </a:rPr>
              <a:t>Реализация договора поставки:</a:t>
            </a:r>
          </a:p>
          <a:p>
            <a:r>
              <a:rPr lang="ru-RU" sz="3200" b="0" dirty="0" smtClean="0">
                <a:solidFill>
                  <a:srgbClr val="002060"/>
                </a:solidFill>
              </a:rPr>
              <a:t>КМТЗК-20 – 8 шт.</a:t>
            </a:r>
          </a:p>
          <a:p>
            <a:r>
              <a:rPr lang="ru-RU" sz="3200" b="0" dirty="0" smtClean="0">
                <a:solidFill>
                  <a:srgbClr val="002060"/>
                </a:solidFill>
              </a:rPr>
              <a:t>КМТЗК-40 – 7 шт.</a:t>
            </a:r>
          </a:p>
          <a:p>
            <a:r>
              <a:rPr lang="ru-RU" sz="3200" b="0" dirty="0" smtClean="0">
                <a:solidFill>
                  <a:srgbClr val="002060"/>
                </a:solidFill>
              </a:rPr>
              <a:t>КППЦ-50  – 6 шт. </a:t>
            </a:r>
          </a:p>
          <a:p>
            <a:r>
              <a:rPr lang="ru-RU" sz="3200" b="0" dirty="0" smtClean="0">
                <a:solidFill>
                  <a:srgbClr val="C00000"/>
                </a:solidFill>
              </a:rPr>
              <a:t>Срок исполнения договора </a:t>
            </a:r>
          </a:p>
          <a:p>
            <a:r>
              <a:rPr lang="ru-RU" sz="3200" b="0" dirty="0" smtClean="0">
                <a:solidFill>
                  <a:srgbClr val="C00000"/>
                </a:solidFill>
              </a:rPr>
              <a:t>– 2022 год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20543" t="9877" r="1" b="14395"/>
          <a:stretch/>
        </p:blipFill>
        <p:spPr>
          <a:xfrm>
            <a:off x="5634525" y="995049"/>
            <a:ext cx="3203541" cy="2289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6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796392" cy="11048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123728" y="1261943"/>
            <a:ext cx="5040560" cy="51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КОНТАКТНАЯ ИНФОРМАЦИЯ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046493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ООО  «Югорский Машиностроительный Завод» (ООО «ЮМЗ»)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684" y="3106927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628303, ХМАО-Югра, г. Нефтеюганск, ул. Жилая, стр. 13, офис 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445481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e: info@ugramash.ru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417262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Директор Павленко Анна Александровна, +7 (982) 533-09-00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2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03046"/>
            <a:ext cx="8712968" cy="7270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Криогенный мобильный топливозаправочный комплекс КМТЗК-20</a:t>
            </a:r>
            <a:endParaRPr lang="ru-RU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23528" y="297800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Разработка и изготовление КМТЗК-18 (20)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1637"/>
            <a:ext cx="8496944" cy="4127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88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66228" y="218835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Основные характеристики КМТЗК-18 (20)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7629783"/>
              </p:ext>
            </p:extLst>
          </p:nvPr>
        </p:nvGraphicFramePr>
        <p:xfrm>
          <a:off x="323529" y="1484784"/>
          <a:ext cx="8496943" cy="4796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3041">
                  <a:extLst>
                    <a:ext uri="{9D8B030D-6E8A-4147-A177-3AD203B41FA5}">
                      <a16:colId xmlns="" xmlns:a16="http://schemas.microsoft.com/office/drawing/2014/main" val="1850672772"/>
                    </a:ext>
                  </a:extLst>
                </a:gridCol>
                <a:gridCol w="4103902">
                  <a:extLst>
                    <a:ext uri="{9D8B030D-6E8A-4147-A177-3AD203B41FA5}">
                      <a16:colId xmlns="" xmlns:a16="http://schemas.microsoft.com/office/drawing/2014/main" val="3584792233"/>
                    </a:ext>
                  </a:extLst>
                </a:gridCol>
              </a:tblGrid>
              <a:tr h="323552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Масса перевозимого СПГ, кг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7560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466396"/>
                  </a:ext>
                </a:extLst>
              </a:tr>
              <a:tr h="323552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Номинальный объем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криоцистерны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м³ 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6316303"/>
                  </a:ext>
                </a:extLst>
              </a:tr>
              <a:tr h="323552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Рабочее давление, МПа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0,7-0,8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871851"/>
                  </a:ext>
                </a:extLst>
              </a:tr>
              <a:tr h="341555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Коэффициент заполнения 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8938321"/>
                  </a:ext>
                </a:extLst>
              </a:tr>
              <a:tr h="323552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изоляции сосуда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Многослойная экранно-вакуумная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539300"/>
                  </a:ext>
                </a:extLst>
              </a:tr>
              <a:tr h="58938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Максимально допустимая температура внутреннего сосуда, ⁰С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-196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6037009"/>
                  </a:ext>
                </a:extLst>
              </a:tr>
              <a:tr h="58938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Рабочая температура внутреннего сосуда, ⁰С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-162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1380685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используемого криогенного насоса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Погружной центробежный в криостате производства ООО «ЮМЗ»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0564769"/>
                  </a:ext>
                </a:extLst>
              </a:tr>
              <a:tr h="112105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топливораздаточной колонки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счетчика –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кориолисовый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расходомер. Формирование отчетов по нормативам заказчиков. Передача данных</a:t>
                      </a:r>
                    </a:p>
                  </a:txBody>
                  <a:tcPr marL="144780" marR="80010" marT="628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51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021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66228" y="218835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Основные характеристики КМТЗК-18 (20)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6266219"/>
              </p:ext>
            </p:extLst>
          </p:nvPr>
        </p:nvGraphicFramePr>
        <p:xfrm>
          <a:off x="323528" y="1492638"/>
          <a:ext cx="8496944" cy="478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3042">
                  <a:extLst>
                    <a:ext uri="{9D8B030D-6E8A-4147-A177-3AD203B41FA5}">
                      <a16:colId xmlns="" xmlns:a16="http://schemas.microsoft.com/office/drawing/2014/main" val="2366348247"/>
                    </a:ext>
                  </a:extLst>
                </a:gridCol>
                <a:gridCol w="4103902">
                  <a:extLst>
                    <a:ext uri="{9D8B030D-6E8A-4147-A177-3AD203B41FA5}">
                      <a16:colId xmlns="" xmlns:a16="http://schemas.microsoft.com/office/drawing/2014/main" val="3231903459"/>
                    </a:ext>
                  </a:extLst>
                </a:gridCol>
              </a:tblGrid>
              <a:tr h="34468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заправочных постов  </a:t>
                      </a:r>
                    </a:p>
                  </a:txBody>
                  <a:tcPr marL="144780" marR="80010" marT="628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44780" marR="80010" marT="628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7157339"/>
                  </a:ext>
                </a:extLst>
              </a:tr>
              <a:tr h="62788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Длина шлангов заправочных пистолетов, м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(до 10 м)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8497389"/>
                  </a:ext>
                </a:extLst>
              </a:tr>
              <a:tr h="54974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Производительность раздаточного устройства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100 л/мин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5016895"/>
                  </a:ext>
                </a:extLst>
              </a:tr>
              <a:tr h="54974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Энергоснабжение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внешнего источника электроснабжения (380В, 50Гц)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770666"/>
                  </a:ext>
                </a:extLst>
              </a:tr>
              <a:tr h="54974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потребляемая мощность, кВт 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20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6639988"/>
                  </a:ext>
                </a:extLst>
              </a:tr>
              <a:tr h="36386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шума 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 более 75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(А) по ГОСТ 12.1.003-83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055816"/>
                  </a:ext>
                </a:extLst>
              </a:tr>
              <a:tr h="36307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Температура эксплуатации 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-45°C до +45°C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2751967"/>
                  </a:ext>
                </a:extLst>
              </a:tr>
              <a:tr h="54974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Максимально допустимое рабочее давление, МПа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3198572"/>
                  </a:ext>
                </a:extLst>
              </a:tr>
              <a:tr h="83294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Время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бездренажного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хранения,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суток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не менее </a:t>
                      </a:r>
                    </a:p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759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66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60" y="5084077"/>
            <a:ext cx="8712968" cy="7270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Криогенный мобильный топливозаправочный комплекс КМТЗК-40</a:t>
            </a:r>
            <a:endParaRPr lang="ru-RU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23528" y="297800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Разработка и изготовление КМТЗК-40 (42,6) 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886" y="1918861"/>
            <a:ext cx="8460586" cy="3085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20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23528" y="297800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Основные характеристики КМТЗК-40 (42,6)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24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6007378"/>
              </p:ext>
            </p:extLst>
          </p:nvPr>
        </p:nvGraphicFramePr>
        <p:xfrm>
          <a:off x="395536" y="1530794"/>
          <a:ext cx="8424935" cy="5066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3458">
                  <a:extLst>
                    <a:ext uri="{9D8B030D-6E8A-4147-A177-3AD203B41FA5}">
                      <a16:colId xmlns="" xmlns:a16="http://schemas.microsoft.com/office/drawing/2014/main" val="3069950710"/>
                    </a:ext>
                  </a:extLst>
                </a:gridCol>
                <a:gridCol w="3991477">
                  <a:extLst>
                    <a:ext uri="{9D8B030D-6E8A-4147-A177-3AD203B41FA5}">
                      <a16:colId xmlns="" xmlns:a16="http://schemas.microsoft.com/office/drawing/2014/main" val="1950147889"/>
                    </a:ext>
                  </a:extLst>
                </a:gridCol>
              </a:tblGrid>
              <a:tr h="33856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Масса перевозимого СПГ, кг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16090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9958143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Номинальный объем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криоцистерны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м³ 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0905318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Рабочее давление, МПа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0,7-0,8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6539286"/>
                  </a:ext>
                </a:extLst>
              </a:tr>
              <a:tr h="357398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Коэффициент заполнения 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135388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изоляции сосуда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Многослойная экранно-вакуумная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6905726"/>
                  </a:ext>
                </a:extLst>
              </a:tr>
              <a:tr h="616726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Максимально допустимая температура внутреннего сосуда, ⁰С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-196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1068740"/>
                  </a:ext>
                </a:extLst>
              </a:tr>
              <a:tr h="616726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Рабочая температура внутреннего сосуда, ⁰С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-162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0317887"/>
                  </a:ext>
                </a:extLst>
              </a:tr>
              <a:tr h="678359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используемого криогенного насоса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Погружной центробежный в криостате производства ООО «ЮМЗ»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7101417"/>
                  </a:ext>
                </a:extLst>
              </a:tr>
              <a:tr h="1173059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топливораздаточной колонки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счетчика –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кориолисовый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расходомер. Формирование отчетов по нормативам заказчиков. Передача данных</a:t>
                      </a:r>
                    </a:p>
                  </a:txBody>
                  <a:tcPr marL="144780" marR="80010" marT="628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115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40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23528" y="297800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Основные характеристики КМТЗК-40 (42,6)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7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4985139"/>
              </p:ext>
            </p:extLst>
          </p:nvPr>
        </p:nvGraphicFramePr>
        <p:xfrm>
          <a:off x="251520" y="1772816"/>
          <a:ext cx="8496943" cy="3960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1351">
                  <a:extLst>
                    <a:ext uri="{9D8B030D-6E8A-4147-A177-3AD203B41FA5}">
                      <a16:colId xmlns="" xmlns:a16="http://schemas.microsoft.com/office/drawing/2014/main" val="3757742872"/>
                    </a:ext>
                  </a:extLst>
                </a:gridCol>
                <a:gridCol w="4025592">
                  <a:extLst>
                    <a:ext uri="{9D8B030D-6E8A-4147-A177-3AD203B41FA5}">
                      <a16:colId xmlns="" xmlns:a16="http://schemas.microsoft.com/office/drawing/2014/main" val="4099552279"/>
                    </a:ext>
                  </a:extLst>
                </a:gridCol>
              </a:tblGrid>
              <a:tr h="62642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Производительность раздаточного устройства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100 л/мин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4078709"/>
                  </a:ext>
                </a:extLst>
              </a:tr>
              <a:tr h="62642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Энергоснабжение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внешнего источника электроснабжения (380В, 50Гц)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8801010"/>
                  </a:ext>
                </a:extLst>
              </a:tr>
              <a:tr h="62642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потребляемая мощность, кВт 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20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3537304"/>
                  </a:ext>
                </a:extLst>
              </a:tr>
              <a:tr h="414616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шума 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75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Дб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(А) по ГОСТ 12.1.003-83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7198705"/>
                  </a:ext>
                </a:extLst>
              </a:tr>
              <a:tr h="413716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Температура эксплуатации 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-45°C до +45°C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5439813"/>
                  </a:ext>
                </a:extLst>
              </a:tr>
              <a:tr h="62642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Максимально допустимое рабочее давление, МПа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9994499"/>
                  </a:ext>
                </a:extLst>
              </a:tr>
              <a:tr h="626421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Время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бездренажного</a:t>
                      </a: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хранения, </a:t>
                      </a:r>
                      <a:endParaRPr lang="ru-RU" sz="1600" b="1" kern="120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суток</a:t>
                      </a: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не менее 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28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39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521" y="5510254"/>
            <a:ext cx="7848872" cy="7270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Криогенная передвижная полуприцеп-цистерна КППЦ-50</a:t>
            </a:r>
            <a:endParaRPr lang="ru-RU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23528" y="297800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Разработка и изготовление КППЦ-50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Stem-Bold" pitchFamily="34" charset="-52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5" t="11647" r="6832" b="6177"/>
          <a:stretch/>
        </p:blipFill>
        <p:spPr>
          <a:xfrm>
            <a:off x="395536" y="1453318"/>
            <a:ext cx="8031719" cy="4291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8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393290-A7CF-46E7-9C20-280EA0E68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18835"/>
            <a:ext cx="2715668" cy="859748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323528" y="297800"/>
            <a:ext cx="55446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0" dirty="0" smtClean="0">
                <a:solidFill>
                  <a:srgbClr val="002060"/>
                </a:solidFill>
              </a:rPr>
              <a:t>Основные характеристики КППЦ-50</a:t>
            </a:r>
            <a:endParaRPr lang="ru-RU" sz="3600" b="0" dirty="0">
              <a:solidFill>
                <a:srgbClr val="002060"/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352928" y="6237312"/>
            <a:ext cx="467544" cy="527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Stem-Bold" pitchFamily="34" charset="-52"/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9669667"/>
              </p:ext>
            </p:extLst>
          </p:nvPr>
        </p:nvGraphicFramePr>
        <p:xfrm>
          <a:off x="251520" y="1440800"/>
          <a:ext cx="8712968" cy="4868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8860">
                  <a:extLst>
                    <a:ext uri="{9D8B030D-6E8A-4147-A177-3AD203B41FA5}">
                      <a16:colId xmlns="" xmlns:a16="http://schemas.microsoft.com/office/drawing/2014/main" val="1230524631"/>
                    </a:ext>
                  </a:extLst>
                </a:gridCol>
                <a:gridCol w="4294108">
                  <a:extLst>
                    <a:ext uri="{9D8B030D-6E8A-4147-A177-3AD203B41FA5}">
                      <a16:colId xmlns="" xmlns:a16="http://schemas.microsoft.com/office/drawing/2014/main" val="3769085609"/>
                    </a:ext>
                  </a:extLst>
                </a:gridCol>
              </a:tblGrid>
              <a:tr h="36949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изоляции сосуда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Многослойная экранно-вакуумная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2539831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Масса перевозимого СПГ, кг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18 900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120828"/>
                  </a:ext>
                </a:extLst>
              </a:tr>
              <a:tr h="386672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Номинальный объем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криоцистерны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м³ 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0288722"/>
                  </a:ext>
                </a:extLst>
              </a:tr>
              <a:tr h="39005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Рабочее давление, МПа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0,7-0,8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6510199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Коэффициент заполнения 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233741"/>
                  </a:ext>
                </a:extLst>
              </a:tr>
              <a:tr h="673080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потребляемая мощность, кВт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20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1103119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шума  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75 Дб(А) по ГОСТ 12.1.003-83</a:t>
                      </a:r>
                    </a:p>
                  </a:txBody>
                  <a:tcPr marL="144780" marR="80010" marT="628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7066740"/>
                  </a:ext>
                </a:extLst>
              </a:tr>
              <a:tr h="285732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Температура эксплуатации  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-45°C до +45°C</a:t>
                      </a:r>
                    </a:p>
                  </a:txBody>
                  <a:tcPr marL="144780" marR="596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1768567"/>
                  </a:ext>
                </a:extLst>
              </a:tr>
              <a:tr h="476359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криогенного насоса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Выносной собственного производства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1136434"/>
                  </a:ext>
                </a:extLst>
              </a:tr>
              <a:tr h="589316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Потребляемая мощность насоса, кВт, не более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7223219"/>
                  </a:ext>
                </a:extLst>
              </a:tr>
              <a:tr h="589316"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Производительность насосной установки, л/мин, не менее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584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531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31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15229</TotalTime>
  <Words>658</Words>
  <Application>Microsoft Office PowerPoint</Application>
  <PresentationFormat>Экран (4:3)</PresentationFormat>
  <Paragraphs>156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Криогенный мобильный топливозаправочный комплекс КМТЗК-20</vt:lpstr>
      <vt:lpstr>Слайд 3</vt:lpstr>
      <vt:lpstr>Слайд 4</vt:lpstr>
      <vt:lpstr>Криогенный мобильный топливозаправочный комплекс КМТЗК-40</vt:lpstr>
      <vt:lpstr>Слайд 6</vt:lpstr>
      <vt:lpstr>Слайд 7</vt:lpstr>
      <vt:lpstr>Криогенная передвижная полуприцеп-цистерна КППЦ-50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Югорский Машиностроительный Завод</dc:title>
  <dc:creator>ARGON777</dc:creator>
  <cp:lastModifiedBy>Пользователь Windows</cp:lastModifiedBy>
  <cp:revision>145</cp:revision>
  <dcterms:created xsi:type="dcterms:W3CDTF">2021-06-15T05:32:18Z</dcterms:created>
  <dcterms:modified xsi:type="dcterms:W3CDTF">2023-06-16T09:38:41Z</dcterms:modified>
</cp:coreProperties>
</file>