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9" r:id="rId4"/>
    <p:sldId id="322" r:id="rId5"/>
    <p:sldId id="323" r:id="rId6"/>
    <p:sldId id="324" r:id="rId7"/>
    <p:sldId id="326" r:id="rId8"/>
    <p:sldId id="327" r:id="rId9"/>
    <p:sldId id="308" r:id="rId10"/>
    <p:sldId id="309" r:id="rId11"/>
    <p:sldId id="321" r:id="rId12"/>
    <p:sldId id="328" r:id="rId13"/>
    <p:sldId id="325" r:id="rId14"/>
    <p:sldId id="263" r:id="rId15"/>
    <p:sldId id="265" r:id="rId16"/>
    <p:sldId id="264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 autoAdjust="0"/>
    <p:restoredTop sz="94653" autoAdjust="0"/>
  </p:normalViewPr>
  <p:slideViewPr>
    <p:cSldViewPr>
      <p:cViewPr varScale="1">
        <p:scale>
          <a:sx n="103" d="100"/>
          <a:sy n="103" d="100"/>
        </p:scale>
        <p:origin x="-18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B9AC0-231C-4273-8A7B-FCE1A5E06DE4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65443-4334-4EE8-B555-6C539FFD0A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47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FB7E-2C92-4044-A6F6-D60C0C47C7E8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ADMIN\Downloads\WhatsApp Image 2022-10-04 at 14.10.4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1841"/>
            <a:ext cx="9180512" cy="683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3711344" cy="1080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581128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Proxima Nova ExCn Rg"/>
              </a:rPr>
              <a:t>    </a:t>
            </a:r>
            <a:r>
              <a:rPr lang="ru-RU" sz="4400" dirty="0" smtClean="0">
                <a:solidFill>
                  <a:schemeClr val="bg1"/>
                </a:solidFill>
                <a:latin typeface="Proxima Nova ExCn Rg"/>
              </a:rPr>
              <a:t>СПХР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roxima Nova ExCn Rg"/>
              </a:rPr>
              <a:t> 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Proxima Nova ExCn Rg"/>
              </a:rPr>
              <a:t>Системы приёма, хранения и </a:t>
            </a:r>
            <a:r>
              <a:rPr lang="ru-RU" sz="2800" dirty="0" err="1" smtClean="0">
                <a:solidFill>
                  <a:schemeClr val="bg1"/>
                </a:solidFill>
                <a:latin typeface="Proxima Nova ExCn Rg"/>
              </a:rPr>
              <a:t>регазификации</a:t>
            </a:r>
            <a:r>
              <a:rPr lang="ru-RU" sz="2800" dirty="0" smtClean="0">
                <a:solidFill>
                  <a:schemeClr val="bg1"/>
                </a:solidFill>
                <a:latin typeface="Proxima Nova ExCn Rg"/>
              </a:rPr>
              <a:t> сжиженного природного газа </a:t>
            </a:r>
            <a:r>
              <a:rPr lang="ru-RU" sz="2800" dirty="0">
                <a:solidFill>
                  <a:schemeClr val="bg1"/>
                </a:solidFill>
                <a:latin typeface="Proxima Nova ExCn Rg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1032" y="187490"/>
            <a:ext cx="2715668" cy="859748"/>
          </a:xfrm>
          <a:prstGeom prst="rect">
            <a:avLst/>
          </a:prstGeom>
        </p:spPr>
      </p:pic>
      <p:sp>
        <p:nvSpPr>
          <p:cNvPr id="9" name="Заголовок 7"/>
          <p:cNvSpPr txBox="1">
            <a:spLocks/>
          </p:cNvSpPr>
          <p:nvPr/>
        </p:nvSpPr>
        <p:spPr>
          <a:xfrm>
            <a:off x="4886117" y="889828"/>
            <a:ext cx="3528392" cy="662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0" dirty="0" err="1" smtClean="0">
                <a:solidFill>
                  <a:srgbClr val="002060"/>
                </a:solidFill>
              </a:rPr>
              <a:t>Регазификаторы</a:t>
            </a:r>
            <a:endParaRPr lang="ru-RU" sz="3200" b="0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10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649" y="260648"/>
            <a:ext cx="4418573" cy="622983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86117" y="1672041"/>
            <a:ext cx="3700583" cy="444604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Регазификационная</a:t>
            </a:r>
            <a:r>
              <a:rPr lang="ru-RU" sz="2400" dirty="0" smtClean="0">
                <a:solidFill>
                  <a:srgbClr val="C00000"/>
                </a:solidFill>
              </a:rPr>
              <a:t> установка СПГ МРУ-1650/2,5 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Сертификат </a:t>
            </a:r>
            <a:r>
              <a:rPr lang="ru-RU" sz="2400" dirty="0">
                <a:solidFill>
                  <a:srgbClr val="002060"/>
                </a:solidFill>
              </a:rPr>
              <a:t>соответствия ТР ТС </a:t>
            </a:r>
            <a:r>
              <a:rPr lang="ru-RU" sz="2400" dirty="0" smtClean="0">
                <a:solidFill>
                  <a:srgbClr val="002060"/>
                </a:solidFill>
              </a:rPr>
              <a:t>012/2011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№ </a:t>
            </a:r>
            <a:r>
              <a:rPr lang="ru-RU" sz="2400" dirty="0">
                <a:solidFill>
                  <a:srgbClr val="002060"/>
                </a:solidFill>
              </a:rPr>
              <a:t>ЕАЭС </a:t>
            </a:r>
            <a:r>
              <a:rPr lang="en-US" sz="2400" dirty="0" smtClean="0">
                <a:solidFill>
                  <a:srgbClr val="002060"/>
                </a:solidFill>
              </a:rPr>
              <a:t>RU C-RU.</a:t>
            </a:r>
            <a:r>
              <a:rPr lang="ru-RU" sz="2400" dirty="0" smtClean="0">
                <a:solidFill>
                  <a:srgbClr val="002060"/>
                </a:solidFill>
              </a:rPr>
              <a:t>НА65.В.00905/20 Серия </a:t>
            </a:r>
            <a:r>
              <a:rPr lang="en-US" sz="2400" dirty="0" smtClean="0">
                <a:solidFill>
                  <a:srgbClr val="002060"/>
                </a:solidFill>
              </a:rPr>
              <a:t>RU </a:t>
            </a:r>
            <a:r>
              <a:rPr lang="ru-RU" sz="2400" dirty="0" smtClean="0">
                <a:solidFill>
                  <a:srgbClr val="002060"/>
                </a:solidFill>
              </a:rPr>
              <a:t>№ 0290557         </a:t>
            </a:r>
            <a:r>
              <a:rPr lang="ru-RU" sz="2400" dirty="0" smtClean="0">
                <a:solidFill>
                  <a:srgbClr val="C00000"/>
                </a:solidFill>
              </a:rPr>
              <a:t>Срок действия – до 29.12.2025 года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2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4788024" y="908720"/>
            <a:ext cx="4077933" cy="5616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rgbClr val="C00000"/>
                </a:solidFill>
              </a:rPr>
              <a:t>Криогенные перекачивающие </a:t>
            </a:r>
            <a:r>
              <a:rPr lang="ru-RU" sz="2800" b="0" dirty="0">
                <a:solidFill>
                  <a:srgbClr val="C00000"/>
                </a:solidFill>
              </a:rPr>
              <a:t>насосы </a:t>
            </a:r>
            <a:r>
              <a:rPr lang="ru-RU" sz="2800" b="0" dirty="0" smtClean="0">
                <a:solidFill>
                  <a:srgbClr val="C00000"/>
                </a:solidFill>
              </a:rPr>
              <a:t>исполнения: </a:t>
            </a:r>
          </a:p>
          <a:p>
            <a:pPr marL="457200" indent="-457200">
              <a:buFontTx/>
              <a:buChar char="-"/>
            </a:pPr>
            <a:r>
              <a:rPr lang="ru-RU" sz="2800" b="0" dirty="0" smtClean="0">
                <a:solidFill>
                  <a:srgbClr val="C00000"/>
                </a:solidFill>
              </a:rPr>
              <a:t>выносного; </a:t>
            </a:r>
          </a:p>
          <a:p>
            <a:pPr marL="457200" indent="-457200">
              <a:buFontTx/>
              <a:buChar char="-"/>
            </a:pPr>
            <a:r>
              <a:rPr lang="ru-RU" sz="2800" b="0" dirty="0" smtClean="0">
                <a:solidFill>
                  <a:srgbClr val="C00000"/>
                </a:solidFill>
              </a:rPr>
              <a:t>погружного</a:t>
            </a:r>
          </a:p>
          <a:p>
            <a:r>
              <a:rPr lang="ru-RU" sz="2800" b="0" dirty="0" smtClean="0">
                <a:solidFill>
                  <a:srgbClr val="C00000"/>
                </a:solidFill>
              </a:rPr>
              <a:t>(также в криостате) производительностью 300 – 500 л</a:t>
            </a:r>
            <a:r>
              <a:rPr lang="en-US" sz="2800" b="0" dirty="0" smtClean="0">
                <a:solidFill>
                  <a:srgbClr val="C00000"/>
                </a:solidFill>
              </a:rPr>
              <a:t>/</a:t>
            </a:r>
            <a:r>
              <a:rPr lang="ru-RU" sz="2800" b="0" dirty="0" smtClean="0">
                <a:solidFill>
                  <a:srgbClr val="C00000"/>
                </a:solidFill>
              </a:rPr>
              <a:t>мин</a:t>
            </a:r>
            <a:endParaRPr lang="ru-RU" sz="2800" b="0" dirty="0" smtClean="0">
              <a:solidFill>
                <a:srgbClr val="002060"/>
              </a:solidFill>
            </a:endParaRPr>
          </a:p>
          <a:p>
            <a:r>
              <a:rPr lang="ru-RU" b="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0" dirty="0" smtClean="0">
                <a:solidFill>
                  <a:srgbClr val="002060"/>
                </a:solidFill>
              </a:rPr>
              <a:t>Сертификат</a:t>
            </a:r>
            <a:r>
              <a:rPr lang="en-US" sz="2800" b="0" dirty="0" smtClean="0">
                <a:solidFill>
                  <a:srgbClr val="002060"/>
                </a:solidFill>
              </a:rPr>
              <a:t>/</a:t>
            </a:r>
            <a:r>
              <a:rPr lang="ru-RU" sz="2800" b="0" dirty="0" smtClean="0">
                <a:solidFill>
                  <a:srgbClr val="002060"/>
                </a:solidFill>
              </a:rPr>
              <a:t>декларация на соответствие </a:t>
            </a:r>
          </a:p>
          <a:p>
            <a:r>
              <a:rPr lang="ru-RU" sz="2800" b="0" dirty="0" smtClean="0">
                <a:solidFill>
                  <a:srgbClr val="002060"/>
                </a:solidFill>
              </a:rPr>
              <a:t>ТР ТС 012, ТР ТС 010, </a:t>
            </a:r>
          </a:p>
          <a:p>
            <a:r>
              <a:rPr lang="ru-RU" sz="2800" b="0" dirty="0" smtClean="0">
                <a:solidFill>
                  <a:srgbClr val="002060"/>
                </a:solidFill>
              </a:rPr>
              <a:t>ТР ТС 020 </a:t>
            </a:r>
            <a:r>
              <a:rPr lang="ru-RU" sz="2800" b="0" dirty="0" smtClean="0">
                <a:solidFill>
                  <a:srgbClr val="C00000"/>
                </a:solidFill>
              </a:rPr>
              <a:t>до 20.04.2027г.</a:t>
            </a:r>
            <a:endParaRPr lang="ru-RU" sz="2800" b="0" dirty="0">
              <a:solidFill>
                <a:srgbClr val="C0000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398413" y="6261905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11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1392"/>
            <a:ext cx="4392488" cy="64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7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641" y="188640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4788024" y="4419447"/>
            <a:ext cx="4183345" cy="1872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rgbClr val="002060"/>
                </a:solidFill>
              </a:rPr>
              <a:t>Заключение </a:t>
            </a:r>
            <a:r>
              <a:rPr lang="ru-RU" sz="2800" b="0" dirty="0" err="1" smtClean="0">
                <a:solidFill>
                  <a:srgbClr val="002060"/>
                </a:solidFill>
              </a:rPr>
              <a:t>Минпромторга</a:t>
            </a:r>
            <a:r>
              <a:rPr lang="ru-RU" sz="2800" b="0" dirty="0" smtClean="0">
                <a:solidFill>
                  <a:srgbClr val="002060"/>
                </a:solidFill>
              </a:rPr>
              <a:t> России на соответствие </a:t>
            </a:r>
            <a:r>
              <a:rPr lang="ru-RU" sz="2800" b="0" dirty="0" err="1" smtClean="0">
                <a:solidFill>
                  <a:srgbClr val="002060"/>
                </a:solidFill>
              </a:rPr>
              <a:t>Постан</a:t>
            </a:r>
            <a:r>
              <a:rPr lang="ru-RU" sz="2800" b="0" dirty="0" smtClean="0">
                <a:solidFill>
                  <a:srgbClr val="002060"/>
                </a:solidFill>
              </a:rPr>
              <a:t>. 719 крио насосов</a:t>
            </a:r>
            <a:endParaRPr lang="ru-RU" sz="2800" b="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372669" y="6292054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12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641" y="1074511"/>
            <a:ext cx="3923057" cy="5326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88640"/>
            <a:ext cx="3746409" cy="43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74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ADMIN\Downloads\WhatsApp Image 2022-10-04 at 14.08.3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64" y="0"/>
            <a:ext cx="906426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3035"/>
            <a:ext cx="2715668" cy="859748"/>
          </a:xfrm>
          <a:prstGeom prst="rect">
            <a:avLst/>
          </a:prstGeom>
        </p:spPr>
      </p:pic>
      <p:sp>
        <p:nvSpPr>
          <p:cNvPr id="6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13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sp>
        <p:nvSpPr>
          <p:cNvPr id="11" name="Текст 5"/>
          <p:cNvSpPr>
            <a:spLocks noGrp="1"/>
          </p:cNvSpPr>
          <p:nvPr>
            <p:ph type="body" sz="half" idx="2"/>
          </p:nvPr>
        </p:nvSpPr>
        <p:spPr>
          <a:xfrm>
            <a:off x="3530064" y="260648"/>
            <a:ext cx="5293096" cy="168744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</a:rPr>
              <a:t>Реализованы два проекта СПХР на котельных  у заказчика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3651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115616" y="2276872"/>
            <a:ext cx="3008313" cy="33843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Продукционный испаритель и свеча рассеивания системы приёма хранения и регазификации котельной в городе Мурманск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0"/>
            <a:ext cx="2715668" cy="859748"/>
          </a:xfrm>
          <a:prstGeom prst="rect">
            <a:avLst/>
          </a:prstGeom>
        </p:spPr>
      </p:pic>
      <p:pic>
        <p:nvPicPr>
          <p:cNvPr id="18" name="Содержимое 17" descr="WhatsApp Image 2021-06-15 at 10.21.29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980728"/>
            <a:ext cx="3292376" cy="5643602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92696"/>
            <a:ext cx="5040560" cy="1143000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002060"/>
                </a:solidFill>
              </a:rPr>
              <a:t>Пуско-наладочные работы у заказчика</a:t>
            </a: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14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hatsApp Image 2021-06-15 at 10.20.2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7643" y="1772816"/>
            <a:ext cx="5651985" cy="31792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9330" y="2060848"/>
            <a:ext cx="3008313" cy="25922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Блок регазификации системы приёма хранения и регазификации котельной в городе Мурманск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507083"/>
            <a:ext cx="5040560" cy="1143000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002060"/>
                </a:solidFill>
              </a:rPr>
              <a:t>Пуско-наладочные работы у заказчика</a:t>
            </a: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15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WhatsApp Image 2021-06-15 at 10.24.4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2440" y="1700808"/>
            <a:ext cx="5779999" cy="32512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772816"/>
            <a:ext cx="3008313" cy="29523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Азотно-воздушная рампа для подачи воздуха и азота в систему приёма хранения и регазификации котельной в городе Мурманск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6" name="Заголовок 7"/>
          <p:cNvSpPr>
            <a:spLocks noGrp="1"/>
          </p:cNvSpPr>
          <p:nvPr>
            <p:ph type="title"/>
          </p:nvPr>
        </p:nvSpPr>
        <p:spPr>
          <a:xfrm>
            <a:off x="1061880" y="332656"/>
            <a:ext cx="5040560" cy="1143000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002060"/>
                </a:solidFill>
              </a:rPr>
              <a:t>Пуско-наладочные работы у заказчика</a:t>
            </a: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16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3796392" cy="11048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123728" y="1261943"/>
            <a:ext cx="5040560" cy="514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КОНТАКТНАЯ ИНФОРМАЦИЯ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046493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ООО  «Югорский Машиностроительный Завод» (ООО «ЮМЗ»)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684" y="3106927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628303, ХМАО-Югра, г. Нефтеюганск, ул. Жилая, стр. 13, офис 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3445481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e: info@ugramash.ru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417262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Директор Павленко Анна Александровна, +7 (982) 533-09-00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2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2851"/>
            <a:ext cx="5388060" cy="112193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СПХР линейка </a:t>
            </a:r>
            <a:b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по производительности</a:t>
            </a:r>
            <a:endParaRPr lang="ru-RU" sz="3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8506496" cy="518457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500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ru-RU" sz="28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/час,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    700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ru-RU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/час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,         1400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ru-RU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/час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. </a:t>
            </a:r>
          </a:p>
          <a:p>
            <a:pPr algn="just"/>
            <a:r>
              <a:rPr lang="ru-RU" sz="9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9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состав СПХР входят: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1. криогенный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сосуд (РКЦВ или РКЦГ) со своим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испарителем наддува,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2. криогенная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насосная установка (КНУ) с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испарителем наддува,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3.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регазификационная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установка (РУ) с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двумя продукционными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испарителями,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4. свеча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рассеивания с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испарителем безопасности,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5. азотная рампа. 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10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2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 cstate="print"/>
          <a:srcRect t="5277" b="17929"/>
          <a:stretch/>
        </p:blipFill>
        <p:spPr bwMode="auto">
          <a:xfrm rot="10800000">
            <a:off x="172350" y="2983929"/>
            <a:ext cx="2808312" cy="172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WhatsApp Image 2021-06-16 at 08.31.42 (2).jpeg"/>
          <p:cNvPicPr>
            <a:picLocks noChangeAspect="1"/>
          </p:cNvPicPr>
          <p:nvPr/>
        </p:nvPicPr>
        <p:blipFill rotWithShape="1">
          <a:blip r:embed="rId3" cstate="print"/>
          <a:srcRect r="19622"/>
          <a:stretch/>
        </p:blipFill>
        <p:spPr>
          <a:xfrm>
            <a:off x="1748471" y="1558848"/>
            <a:ext cx="3137982" cy="18971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350" y="411234"/>
            <a:ext cx="5184576" cy="1127191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Arial Narrow" pitchFamily="34" charset="0"/>
              </a:rPr>
              <a:t>Проектирование и изготовление криогенных сосудов </a:t>
            </a:r>
            <a:r>
              <a:rPr lang="ru-RU" sz="2600" dirty="0">
                <a:solidFill>
                  <a:srgbClr val="002060"/>
                </a:solidFill>
                <a:latin typeface="Arial Narrow" pitchFamily="34" charset="0"/>
              </a:rPr>
              <a:t>(РКЦВ или РКЦГ) со своим испарителем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648" y="179195"/>
            <a:ext cx="2739144" cy="867180"/>
          </a:xfrm>
          <a:prstGeom prst="rect">
            <a:avLst/>
          </a:prstGeom>
        </p:spPr>
      </p:pic>
      <p:sp>
        <p:nvSpPr>
          <p:cNvPr id="9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5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sp>
        <p:nvSpPr>
          <p:cNvPr id="13" name="Текст 8"/>
          <p:cNvSpPr>
            <a:spLocks noGrp="1"/>
          </p:cNvSpPr>
          <p:nvPr>
            <p:ph type="body" idx="1"/>
          </p:nvPr>
        </p:nvSpPr>
        <p:spPr>
          <a:xfrm>
            <a:off x="94560" y="4721686"/>
            <a:ext cx="5125511" cy="20433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0" dirty="0" smtClean="0">
                <a:solidFill>
                  <a:srgbClr val="C00000"/>
                </a:solidFill>
                <a:latin typeface="Arial Narrow" pitchFamily="34" charset="0"/>
              </a:rPr>
              <a:t>Горизонтального исполнения: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20-ти футовый контейнер 20 м3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40 футовый контейнер 45 м3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Стационарные на лапах или подставках, если ёмкость объёмом 80 м3 при давлении до 0,8 МПа</a:t>
            </a:r>
          </a:p>
          <a:p>
            <a:pPr marL="514350" indent="-514350" algn="ctr">
              <a:buAutoNum type="arabicPeriod"/>
            </a:pPr>
            <a:endParaRPr lang="ru-RU" b="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idx="1"/>
          </p:nvPr>
        </p:nvSpPr>
        <p:spPr>
          <a:xfrm>
            <a:off x="5037086" y="1080496"/>
            <a:ext cx="4079878" cy="11145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rgbClr val="C00000"/>
                </a:solidFill>
                <a:latin typeface="Arial Narrow" pitchFamily="34" charset="0"/>
              </a:rPr>
              <a:t>Вертика</a:t>
            </a:r>
            <a:r>
              <a:rPr lang="ru-RU" sz="2500" b="0" dirty="0" smtClean="0">
                <a:solidFill>
                  <a:srgbClr val="C00000"/>
                </a:solidFill>
                <a:latin typeface="Arial Narrow" pitchFamily="34" charset="0"/>
              </a:rPr>
              <a:t>льного</a:t>
            </a:r>
            <a:r>
              <a:rPr lang="ru-RU" sz="2700" b="0" dirty="0" smtClean="0">
                <a:solidFill>
                  <a:srgbClr val="C00000"/>
                </a:solidFill>
                <a:latin typeface="Arial Narrow" pitchFamily="34" charset="0"/>
              </a:rPr>
              <a:t> исполнения: </a:t>
            </a:r>
          </a:p>
          <a:p>
            <a:pPr marL="0" indent="0">
              <a:buNone/>
            </a:pPr>
            <a:r>
              <a:rPr lang="ru-RU" sz="2700" b="0" dirty="0" smtClean="0">
                <a:solidFill>
                  <a:srgbClr val="C00000"/>
                </a:solidFill>
                <a:latin typeface="Arial Narrow" pitchFamily="34" charset="0"/>
              </a:rPr>
              <a:t>если </a:t>
            </a:r>
            <a:r>
              <a:rPr lang="ru-RU" sz="2700" dirty="0" smtClean="0">
                <a:solidFill>
                  <a:srgbClr val="C00000"/>
                </a:solidFill>
                <a:latin typeface="Arial Narrow" pitchFamily="34" charset="0"/>
              </a:rPr>
              <a:t>ёмкость объёмом 80 м3 при давлении до 0,8 Мпа.</a:t>
            </a:r>
          </a:p>
          <a:p>
            <a:pPr marL="514350" indent="-514350" algn="ctr">
              <a:buAutoNum type="arabicPeriod"/>
            </a:pPr>
            <a:endParaRPr lang="ru-RU" b="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149" y="2238688"/>
            <a:ext cx="3060627" cy="40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2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6121" y="612785"/>
            <a:ext cx="5184576" cy="112719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Проектирование и изготовление криогенной насосной установки (КНУ) с испарителем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648" y="179195"/>
            <a:ext cx="2739144" cy="867180"/>
          </a:xfrm>
          <a:prstGeom prst="rect">
            <a:avLst/>
          </a:prstGeom>
        </p:spPr>
      </p:pic>
      <p:sp>
        <p:nvSpPr>
          <p:cNvPr id="9" name="Номер слайда 1"/>
          <p:cNvSpPr txBox="1">
            <a:spLocks/>
          </p:cNvSpPr>
          <p:nvPr/>
        </p:nvSpPr>
        <p:spPr>
          <a:xfrm>
            <a:off x="8352928" y="6237312"/>
            <a:ext cx="683568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4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idx="1"/>
          </p:nvPr>
        </p:nvSpPr>
        <p:spPr>
          <a:xfrm>
            <a:off x="480853" y="1836381"/>
            <a:ext cx="4536504" cy="2257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rgbClr val="C00000"/>
                </a:solidFill>
                <a:latin typeface="Arial Narrow" pitchFamily="34" charset="0"/>
              </a:rPr>
              <a:t>В составе КНУ применяются собственного производства насосы криогенные центробежные выносные моделей:</a:t>
            </a:r>
          </a:p>
          <a:p>
            <a:pPr>
              <a:buFontTx/>
              <a:buChar char="-"/>
            </a:pPr>
            <a:r>
              <a:rPr lang="ru-RU" sz="2500" dirty="0" smtClean="0">
                <a:solidFill>
                  <a:srgbClr val="C00000"/>
                </a:solidFill>
                <a:latin typeface="Arial Narrow" pitchFamily="34" charset="0"/>
              </a:rPr>
              <a:t>НКЦВ 300</a:t>
            </a:r>
            <a:r>
              <a:rPr lang="en-US" sz="2500" dirty="0" smtClean="0">
                <a:solidFill>
                  <a:srgbClr val="C00000"/>
                </a:solidFill>
                <a:latin typeface="Arial Narrow" pitchFamily="34" charset="0"/>
              </a:rPr>
              <a:t>/80</a:t>
            </a:r>
            <a:r>
              <a:rPr lang="ru-RU" sz="2500" dirty="0" smtClean="0">
                <a:solidFill>
                  <a:srgbClr val="C00000"/>
                </a:solidFill>
                <a:latin typeface="Arial Narrow" pitchFamily="34" charset="0"/>
              </a:rPr>
              <a:t>;</a:t>
            </a:r>
            <a:r>
              <a:rPr lang="en-US" sz="25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25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ru-RU" sz="2500" dirty="0" smtClean="0">
                <a:solidFill>
                  <a:srgbClr val="C00000"/>
                </a:solidFill>
                <a:latin typeface="Arial Narrow" pitchFamily="34" charset="0"/>
              </a:rPr>
              <a:t>НКЦВ </a:t>
            </a:r>
            <a:r>
              <a:rPr lang="en-US" sz="2500" dirty="0" smtClean="0">
                <a:solidFill>
                  <a:srgbClr val="C00000"/>
                </a:solidFill>
                <a:latin typeface="Arial Narrow" pitchFamily="34" charset="0"/>
              </a:rPr>
              <a:t>300/220</a:t>
            </a:r>
            <a:r>
              <a:rPr lang="ru-RU" sz="2700" dirty="0" smtClean="0">
                <a:solidFill>
                  <a:srgbClr val="C00000"/>
                </a:solidFill>
                <a:latin typeface="Arial Narrow" pitchFamily="34" charset="0"/>
              </a:rPr>
              <a:t>.</a:t>
            </a:r>
          </a:p>
          <a:p>
            <a:pPr marL="514350" indent="-514350" algn="ctr">
              <a:buAutoNum type="arabicPeriod"/>
            </a:pPr>
            <a:endParaRPr lang="ru-RU" b="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/>
          <a:srcRect l="28481" t="3929" r="910" b="10293"/>
          <a:stretch/>
        </p:blipFill>
        <p:spPr bwMode="auto">
          <a:xfrm rot="10800000">
            <a:off x="5283718" y="1119659"/>
            <a:ext cx="3312368" cy="28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2373854"/>
              </p:ext>
            </p:extLst>
          </p:nvPr>
        </p:nvGraphicFramePr>
        <p:xfrm>
          <a:off x="480853" y="4189911"/>
          <a:ext cx="8115233" cy="2633472"/>
        </p:xfrm>
        <a:graphic>
          <a:graphicData uri="http://schemas.openxmlformats.org/drawingml/2006/table">
            <a:tbl>
              <a:tblPr firstRow="1" firstCol="1" bandRow="1"/>
              <a:tblGrid>
                <a:gridCol w="4695278">
                  <a:extLst>
                    <a:ext uri="{9D8B030D-6E8A-4147-A177-3AD203B41FA5}">
                      <a16:colId xmlns:a16="http://schemas.microsoft.com/office/drawing/2014/main" xmlns="" val="103852297"/>
                    </a:ext>
                  </a:extLst>
                </a:gridCol>
                <a:gridCol w="3419955">
                  <a:extLst>
                    <a:ext uri="{9D8B030D-6E8A-4147-A177-3AD203B41FA5}">
                      <a16:colId xmlns:a16="http://schemas.microsoft.com/office/drawing/2014/main" xmlns="" val="2509933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Параметры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kern="120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Значения параметров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4191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Маркировка </a:t>
                      </a:r>
                      <a:r>
                        <a:rPr lang="ru-RU" sz="2000" b="0" kern="1200" dirty="0" err="1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взрывозащиты</a:t>
                      </a:r>
                      <a:endParaRPr lang="ru-RU" sz="2000" b="0" kern="1200" dirty="0">
                        <a:solidFill>
                          <a:srgbClr val="C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Ex</a:t>
                      </a:r>
                      <a:r>
                        <a:rPr lang="en-US" sz="2000" b="0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II Gb c IIB T2 X</a:t>
                      </a:r>
                      <a:endParaRPr lang="ru-RU" sz="2000" b="0" kern="1200" dirty="0">
                        <a:solidFill>
                          <a:srgbClr val="C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9284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Диапазон температуры окружающей среды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от минус 45 до 50 </a:t>
                      </a: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град. </a:t>
                      </a:r>
                      <a:r>
                        <a:rPr lang="ru-RU" sz="2000" b="0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177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Температура перекачиваемой среды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минус </a:t>
                      </a: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196</a:t>
                      </a:r>
                      <a:r>
                        <a:rPr lang="ru-RU" sz="2000" b="0" kern="1200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град.</a:t>
                      </a: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0515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kern="120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Максимальный напор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220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7964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kern="120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Рабочее давление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 1,6 МПа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3540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kern="120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Максимальная объёмная подача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300 л</a:t>
                      </a:r>
                      <a:r>
                        <a:rPr lang="en-US" sz="2000" b="0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000" b="0" kern="1200" dirty="0" err="1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мин</a:t>
                      </a:r>
                      <a:endParaRPr lang="ru-RU" sz="2000" b="0" kern="1200" dirty="0">
                        <a:solidFill>
                          <a:srgbClr val="C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8615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80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6121" y="612785"/>
            <a:ext cx="5184576" cy="112719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Проектирование и </a:t>
            </a:r>
            <a:r>
              <a:rPr lang="ru-RU" sz="2800" dirty="0">
                <a:solidFill>
                  <a:srgbClr val="002060"/>
                </a:solidFill>
                <a:latin typeface="Arial Narrow" pitchFamily="34" charset="0"/>
              </a:rPr>
              <a:t>изготовление </a:t>
            </a:r>
            <a:r>
              <a:rPr lang="ru-RU" sz="2800" dirty="0" err="1" smtClean="0">
                <a:solidFill>
                  <a:srgbClr val="002060"/>
                </a:solidFill>
                <a:latin typeface="Arial Narrow" pitchFamily="34" charset="0"/>
              </a:rPr>
              <a:t>регазификационной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 установки </a:t>
            </a:r>
            <a:r>
              <a:rPr lang="ru-RU" sz="2800" dirty="0">
                <a:solidFill>
                  <a:srgbClr val="002060"/>
                </a:solidFill>
                <a:latin typeface="Arial Narrow" pitchFamily="34" charset="0"/>
              </a:rPr>
              <a:t>(РУ) с двумя испарителями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648" y="179195"/>
            <a:ext cx="2739144" cy="867180"/>
          </a:xfrm>
          <a:prstGeom prst="rect">
            <a:avLst/>
          </a:prstGeom>
        </p:spPr>
      </p:pic>
      <p:sp>
        <p:nvSpPr>
          <p:cNvPr id="9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5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/>
          <a:srcRect l="23333" r="8786" b="15689"/>
          <a:stretch/>
        </p:blipFill>
        <p:spPr bwMode="auto">
          <a:xfrm rot="10800000">
            <a:off x="5777491" y="1046375"/>
            <a:ext cx="3103588" cy="294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5"/>
          <p:cNvSpPr>
            <a:spLocks noGrp="1"/>
          </p:cNvSpPr>
          <p:nvPr>
            <p:ph type="body" sz="half" idx="2"/>
          </p:nvPr>
        </p:nvSpPr>
        <p:spPr>
          <a:xfrm>
            <a:off x="6228184" y="3989899"/>
            <a:ext cx="2826957" cy="73404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РУ стационарного исполнения</a:t>
            </a: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323528" y="2411388"/>
            <a:ext cx="3707484" cy="988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C00000"/>
                </a:solidFill>
              </a:rPr>
              <a:t>РУ мобильного исполнения в контейнере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0"/>
          <a:stretch/>
        </p:blipFill>
        <p:spPr>
          <a:xfrm>
            <a:off x="323528" y="3401954"/>
            <a:ext cx="5184576" cy="30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4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6023079" cy="129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Проектирование и изготовление:</a:t>
            </a:r>
            <a:b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1. свечи рассеивания с испарителем;</a:t>
            </a:r>
            <a:b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2. азотной рампы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648" y="179195"/>
            <a:ext cx="2739144" cy="867180"/>
          </a:xfrm>
          <a:prstGeom prst="rect">
            <a:avLst/>
          </a:prstGeom>
        </p:spPr>
      </p:pic>
      <p:sp>
        <p:nvSpPr>
          <p:cNvPr id="9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6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sp>
        <p:nvSpPr>
          <p:cNvPr id="12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5223965"/>
            <a:ext cx="4320480" cy="137513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</a:rPr>
              <a:t>Азотная рампа </a:t>
            </a:r>
          </a:p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</a:rPr>
              <a:t>(количество баллонов </a:t>
            </a:r>
          </a:p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</a:rPr>
              <a:t>согласовывается с заказчиком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/>
          <a:srcRect l="36438" r="34742"/>
          <a:stretch/>
        </p:blipFill>
        <p:spPr bwMode="auto">
          <a:xfrm rot="10800000">
            <a:off x="5674957" y="2117568"/>
            <a:ext cx="2425434" cy="448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 rotWithShape="1">
          <a:blip r:embed="rId4" cstate="print"/>
          <a:srcRect l="28795" t="15702" r="19708" b="4983"/>
          <a:stretch/>
        </p:blipFill>
        <p:spPr bwMode="auto">
          <a:xfrm rot="10800000">
            <a:off x="395534" y="1920158"/>
            <a:ext cx="3744417" cy="323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Текст 5"/>
          <p:cNvSpPr txBox="1">
            <a:spLocks/>
          </p:cNvSpPr>
          <p:nvPr/>
        </p:nvSpPr>
        <p:spPr>
          <a:xfrm>
            <a:off x="4598761" y="1434475"/>
            <a:ext cx="4320480" cy="653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</a:rPr>
              <a:t>Свеча рассеивания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2239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2715668" cy="859748"/>
          </a:xfrm>
          <a:prstGeom prst="rect">
            <a:avLst/>
          </a:prstGeom>
        </p:spPr>
      </p:pic>
      <p:sp>
        <p:nvSpPr>
          <p:cNvPr id="9" name="Заголовок 7"/>
          <p:cNvSpPr txBox="1">
            <a:spLocks/>
          </p:cNvSpPr>
          <p:nvPr/>
        </p:nvSpPr>
        <p:spPr>
          <a:xfrm>
            <a:off x="2898068" y="332656"/>
            <a:ext cx="5688632" cy="10896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Объём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технического предложения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460432" y="6237312"/>
            <a:ext cx="504056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7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367" y="1484785"/>
            <a:ext cx="848609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1. криогенные </a:t>
            </a:r>
            <a:r>
              <a:rPr lang="ru-RU" sz="2400" dirty="0">
                <a:solidFill>
                  <a:srgbClr val="C00000"/>
                </a:solidFill>
              </a:rPr>
              <a:t>ёмкости (объём </a:t>
            </a:r>
            <a:r>
              <a:rPr lang="ru-RU" sz="2400" dirty="0" smtClean="0">
                <a:solidFill>
                  <a:srgbClr val="C00000"/>
                </a:solidFill>
              </a:rPr>
              <a:t>до 80 м3 по </a:t>
            </a:r>
            <a:r>
              <a:rPr lang="ru-RU" sz="2400" dirty="0">
                <a:solidFill>
                  <a:srgbClr val="C00000"/>
                </a:solidFill>
              </a:rPr>
              <a:t>требованию </a:t>
            </a:r>
            <a:r>
              <a:rPr lang="ru-RU" sz="2400" dirty="0" smtClean="0">
                <a:solidFill>
                  <a:srgbClr val="C00000"/>
                </a:solidFill>
              </a:rPr>
              <a:t>заказчика) </a:t>
            </a:r>
            <a:r>
              <a:rPr lang="ru-RU" sz="2400" dirty="0">
                <a:solidFill>
                  <a:srgbClr val="C00000"/>
                </a:solidFill>
              </a:rPr>
              <a:t>в количестве 2-х единиц на </a:t>
            </a:r>
            <a:r>
              <a:rPr lang="ru-RU" sz="2400" dirty="0" smtClean="0">
                <a:solidFill>
                  <a:srgbClr val="C00000"/>
                </a:solidFill>
              </a:rPr>
              <a:t>объект </a:t>
            </a:r>
          </a:p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2</a:t>
            </a:r>
            <a:r>
              <a:rPr lang="ru-RU" sz="2400" dirty="0">
                <a:solidFill>
                  <a:srgbClr val="C00000"/>
                </a:solidFill>
              </a:rPr>
              <a:t>.  разработка КД и ЭД (на новое изделие по ТЗ заказчика)</a:t>
            </a:r>
          </a:p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</a:rPr>
              <a:t>3.  азотная рампа с баллонами </a:t>
            </a:r>
          </a:p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4.  </a:t>
            </a:r>
            <a:r>
              <a:rPr lang="ru-RU" sz="2400" dirty="0" err="1">
                <a:solidFill>
                  <a:srgbClr val="C00000"/>
                </a:solidFill>
              </a:rPr>
              <a:t>р</a:t>
            </a:r>
            <a:r>
              <a:rPr lang="ru-RU" sz="2400" dirty="0" err="1" smtClean="0">
                <a:solidFill>
                  <a:srgbClr val="C00000"/>
                </a:solidFill>
              </a:rPr>
              <a:t>егазификационная</a:t>
            </a:r>
            <a:r>
              <a:rPr lang="ru-RU" sz="2400" dirty="0" smtClean="0">
                <a:solidFill>
                  <a:srgbClr val="C00000"/>
                </a:solidFill>
              </a:rPr>
              <a:t> установка</a:t>
            </a:r>
          </a:p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5. автоматическая система управления (удалённый доступ)</a:t>
            </a:r>
            <a:endParaRPr lang="ru-RU" sz="2400" dirty="0">
              <a:solidFill>
                <a:srgbClr val="C00000"/>
              </a:solidFill>
            </a:endParaRPr>
          </a:p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</a:rPr>
              <a:t>6</a:t>
            </a:r>
            <a:r>
              <a:rPr lang="ru-RU" sz="2400" dirty="0" smtClean="0">
                <a:solidFill>
                  <a:srgbClr val="C00000"/>
                </a:solidFill>
              </a:rPr>
              <a:t>. криогенная насосная установка (по </a:t>
            </a:r>
            <a:r>
              <a:rPr lang="ru-RU" sz="2400" dirty="0">
                <a:solidFill>
                  <a:srgbClr val="C00000"/>
                </a:solidFill>
              </a:rPr>
              <a:t>желанию заказчика)</a:t>
            </a:r>
          </a:p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7. </a:t>
            </a:r>
            <a:r>
              <a:rPr lang="ru-RU" sz="2400" dirty="0">
                <a:solidFill>
                  <a:srgbClr val="C00000"/>
                </a:solidFill>
              </a:rPr>
              <a:t>запчасти на 2 года эксплуатации</a:t>
            </a:r>
          </a:p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</a:rPr>
              <a:t>8</a:t>
            </a:r>
            <a:r>
              <a:rPr lang="ru-RU" sz="2400" dirty="0" smtClean="0">
                <a:solidFill>
                  <a:srgbClr val="C00000"/>
                </a:solidFill>
              </a:rPr>
              <a:t>.  </a:t>
            </a:r>
            <a:r>
              <a:rPr lang="ru-RU" sz="2400" dirty="0">
                <a:solidFill>
                  <a:srgbClr val="C00000"/>
                </a:solidFill>
              </a:rPr>
              <a:t>пуско-наладочные работы</a:t>
            </a:r>
          </a:p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</a:rPr>
              <a:t>9</a:t>
            </a:r>
            <a:r>
              <a:rPr lang="ru-RU" sz="2400" dirty="0" smtClean="0">
                <a:solidFill>
                  <a:srgbClr val="C00000"/>
                </a:solidFill>
              </a:rPr>
              <a:t>.  </a:t>
            </a:r>
            <a:r>
              <a:rPr lang="ru-RU" sz="2400" dirty="0">
                <a:solidFill>
                  <a:srgbClr val="C00000"/>
                </a:solidFill>
              </a:rPr>
              <a:t>инструктаж</a:t>
            </a:r>
          </a:p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10. </a:t>
            </a:r>
            <a:r>
              <a:rPr lang="ru-RU" sz="2400" dirty="0">
                <a:solidFill>
                  <a:srgbClr val="C00000"/>
                </a:solidFill>
              </a:rPr>
              <a:t>шеф-монтажные работы</a:t>
            </a:r>
          </a:p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11. </a:t>
            </a:r>
            <a:r>
              <a:rPr lang="ru-RU" sz="2400" dirty="0">
                <a:solidFill>
                  <a:srgbClr val="C00000"/>
                </a:solidFill>
              </a:rPr>
              <a:t>запчасти для ПНР</a:t>
            </a:r>
          </a:p>
        </p:txBody>
      </p:sp>
    </p:spTree>
    <p:extLst>
      <p:ext uri="{BB962C8B-B14F-4D97-AF65-F5344CB8AC3E}">
        <p14:creationId xmlns:p14="http://schemas.microsoft.com/office/powerpoint/2010/main" xmlns="" val="15418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1032" y="96280"/>
            <a:ext cx="2715668" cy="859748"/>
          </a:xfrm>
          <a:prstGeom prst="rect">
            <a:avLst/>
          </a:prstGeom>
        </p:spPr>
      </p:pic>
      <p:sp>
        <p:nvSpPr>
          <p:cNvPr id="9" name="Заголовок 7"/>
          <p:cNvSpPr txBox="1">
            <a:spLocks/>
          </p:cNvSpPr>
          <p:nvPr/>
        </p:nvSpPr>
        <p:spPr>
          <a:xfrm>
            <a:off x="4914079" y="945104"/>
            <a:ext cx="3770500" cy="662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0" dirty="0" smtClean="0">
                <a:solidFill>
                  <a:srgbClr val="002060"/>
                </a:solidFill>
              </a:rPr>
              <a:t>Сосуды криогенные</a:t>
            </a:r>
            <a:endParaRPr lang="ru-RU" sz="3200" b="0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8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86117" y="1672041"/>
            <a:ext cx="3700583" cy="44460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Сосуды, работающий под давлением серии РКЦВ и РКЦГ (серийный выпуск) 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Сертификат </a:t>
            </a:r>
            <a:r>
              <a:rPr lang="ru-RU" sz="2400" dirty="0">
                <a:solidFill>
                  <a:srgbClr val="002060"/>
                </a:solidFill>
              </a:rPr>
              <a:t>соответствия ТР ТС </a:t>
            </a:r>
            <a:r>
              <a:rPr lang="ru-RU" sz="2400" dirty="0" smtClean="0">
                <a:solidFill>
                  <a:srgbClr val="002060"/>
                </a:solidFill>
              </a:rPr>
              <a:t>032/2011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№ </a:t>
            </a:r>
            <a:r>
              <a:rPr lang="ru-RU" sz="2400" dirty="0">
                <a:solidFill>
                  <a:srgbClr val="002060"/>
                </a:solidFill>
              </a:rPr>
              <a:t>ЕАЭС </a:t>
            </a:r>
            <a:r>
              <a:rPr lang="en-US" sz="2400" dirty="0" smtClean="0">
                <a:solidFill>
                  <a:srgbClr val="002060"/>
                </a:solidFill>
              </a:rPr>
              <a:t>RU C-RU.</a:t>
            </a:r>
            <a:r>
              <a:rPr lang="ru-RU" sz="2400" dirty="0" smtClean="0">
                <a:solidFill>
                  <a:srgbClr val="002060"/>
                </a:solidFill>
              </a:rPr>
              <a:t>АД07.В.02200/20 Серия </a:t>
            </a:r>
            <a:r>
              <a:rPr lang="en-US" sz="2400" dirty="0" smtClean="0">
                <a:solidFill>
                  <a:srgbClr val="002060"/>
                </a:solidFill>
              </a:rPr>
              <a:t>RU </a:t>
            </a:r>
            <a:r>
              <a:rPr lang="ru-RU" sz="2400" dirty="0" smtClean="0">
                <a:solidFill>
                  <a:srgbClr val="002060"/>
                </a:solidFill>
              </a:rPr>
              <a:t>№ 0224191         </a:t>
            </a:r>
            <a:r>
              <a:rPr lang="ru-RU" sz="2400" dirty="0" smtClean="0">
                <a:solidFill>
                  <a:srgbClr val="C00000"/>
                </a:solidFill>
              </a:rPr>
              <a:t>Срок действия – до 13.10.2025 года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438"/>
            <a:ext cx="4446535" cy="647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67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4255" y="116412"/>
            <a:ext cx="2715668" cy="859748"/>
          </a:xfrm>
          <a:prstGeom prst="rect">
            <a:avLst/>
          </a:prstGeom>
        </p:spPr>
      </p:pic>
      <p:sp>
        <p:nvSpPr>
          <p:cNvPr id="9" name="Заголовок 7"/>
          <p:cNvSpPr txBox="1">
            <a:spLocks/>
          </p:cNvSpPr>
          <p:nvPr/>
        </p:nvSpPr>
        <p:spPr>
          <a:xfrm>
            <a:off x="5262797" y="949443"/>
            <a:ext cx="3528392" cy="662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0" dirty="0" smtClean="0">
                <a:solidFill>
                  <a:srgbClr val="002060"/>
                </a:solidFill>
              </a:rPr>
              <a:t>Испарители</a:t>
            </a:r>
            <a:endParaRPr lang="ru-RU" sz="3200" b="0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9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355" y="232661"/>
            <a:ext cx="4464496" cy="6294583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86117" y="1672041"/>
            <a:ext cx="3700583" cy="44460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Испарители атмосферные типа ИА объёмом до 0,14 м3 (серийный выпуск)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Сертификат </a:t>
            </a:r>
            <a:r>
              <a:rPr lang="ru-RU" sz="2400" dirty="0">
                <a:solidFill>
                  <a:srgbClr val="002060"/>
                </a:solidFill>
              </a:rPr>
              <a:t>соответствия ТР ТС </a:t>
            </a:r>
            <a:r>
              <a:rPr lang="ru-RU" sz="2400" dirty="0" smtClean="0">
                <a:solidFill>
                  <a:srgbClr val="002060"/>
                </a:solidFill>
              </a:rPr>
              <a:t>032/2011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№ </a:t>
            </a:r>
            <a:r>
              <a:rPr lang="ru-RU" sz="2400" dirty="0">
                <a:solidFill>
                  <a:srgbClr val="002060"/>
                </a:solidFill>
              </a:rPr>
              <a:t>ЕАЭС </a:t>
            </a:r>
            <a:r>
              <a:rPr lang="en-US" sz="2400" dirty="0" smtClean="0">
                <a:solidFill>
                  <a:srgbClr val="002060"/>
                </a:solidFill>
              </a:rPr>
              <a:t>RU C-RU.</a:t>
            </a:r>
            <a:r>
              <a:rPr lang="ru-RU" sz="2400" dirty="0" smtClean="0">
                <a:solidFill>
                  <a:srgbClr val="002060"/>
                </a:solidFill>
              </a:rPr>
              <a:t>АБ53.В.01953/21 Серия </a:t>
            </a:r>
            <a:r>
              <a:rPr lang="en-US" sz="2400" dirty="0" smtClean="0">
                <a:solidFill>
                  <a:srgbClr val="002060"/>
                </a:solidFill>
              </a:rPr>
              <a:t>RU </a:t>
            </a:r>
            <a:r>
              <a:rPr lang="ru-RU" sz="2400" dirty="0" smtClean="0">
                <a:solidFill>
                  <a:srgbClr val="002060"/>
                </a:solidFill>
              </a:rPr>
              <a:t>№ 0329746         </a:t>
            </a:r>
            <a:r>
              <a:rPr lang="ru-RU" sz="2400" dirty="0" smtClean="0">
                <a:solidFill>
                  <a:srgbClr val="C00000"/>
                </a:solidFill>
              </a:rPr>
              <a:t>Срок действия – до 26.09.2026 года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15181</TotalTime>
  <Words>603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СПХР линейка  по производительности</vt:lpstr>
      <vt:lpstr>Проектирование и изготовление криогенных сосудов (РКЦВ или РКЦГ) со своим испарителем</vt:lpstr>
      <vt:lpstr>Проектирование и изготовление криогенной насосной установки (КНУ) с испарителем</vt:lpstr>
      <vt:lpstr>Проектирование и изготовление регазификационной установки (РУ) с двумя испарителями</vt:lpstr>
      <vt:lpstr>Проектирование и изготовление: 1. свечи рассеивания с испарителем; 2. азотной рампы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Пуско-наладочные работы у заказчика</vt:lpstr>
      <vt:lpstr>Пуско-наладочные работы у заказчика</vt:lpstr>
      <vt:lpstr>Пуско-наладочные работы у заказчика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Югорский Машиностроительный Завод</dc:title>
  <dc:creator>ARGON777</dc:creator>
  <cp:lastModifiedBy>Anna</cp:lastModifiedBy>
  <cp:revision>147</cp:revision>
  <dcterms:created xsi:type="dcterms:W3CDTF">2021-06-15T05:32:18Z</dcterms:created>
  <dcterms:modified xsi:type="dcterms:W3CDTF">2022-10-07T09:48:45Z</dcterms:modified>
</cp:coreProperties>
</file>